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6.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7"/>
  </p:notesMasterIdLst>
  <p:sldIdLst>
    <p:sldId id="256" r:id="rId2"/>
    <p:sldId id="259" r:id="rId3"/>
    <p:sldId id="261" r:id="rId4"/>
    <p:sldId id="312" r:id="rId5"/>
    <p:sldId id="310" r:id="rId6"/>
    <p:sldId id="257" r:id="rId7"/>
    <p:sldId id="269" r:id="rId8"/>
    <p:sldId id="313" r:id="rId9"/>
    <p:sldId id="314" r:id="rId10"/>
    <p:sldId id="287" r:id="rId11"/>
    <p:sldId id="288" r:id="rId12"/>
    <p:sldId id="293" r:id="rId13"/>
    <p:sldId id="307" r:id="rId14"/>
    <p:sldId id="308" r:id="rId15"/>
    <p:sldId id="304" r:id="rId16"/>
    <p:sldId id="306" r:id="rId17"/>
    <p:sldId id="305" r:id="rId18"/>
    <p:sldId id="290" r:id="rId19"/>
    <p:sldId id="294" r:id="rId20"/>
    <p:sldId id="291" r:id="rId21"/>
    <p:sldId id="316" r:id="rId22"/>
    <p:sldId id="317" r:id="rId23"/>
    <p:sldId id="264" r:id="rId24"/>
    <p:sldId id="311" r:id="rId25"/>
    <p:sldId id="295" r:id="rId26"/>
    <p:sldId id="296" r:id="rId27"/>
    <p:sldId id="297" r:id="rId28"/>
    <p:sldId id="298" r:id="rId29"/>
    <p:sldId id="299" r:id="rId30"/>
    <p:sldId id="300" r:id="rId31"/>
    <p:sldId id="301" r:id="rId32"/>
    <p:sldId id="258" r:id="rId33"/>
    <p:sldId id="260" r:id="rId34"/>
    <p:sldId id="262" r:id="rId35"/>
    <p:sldId id="263" r:id="rId36"/>
    <p:sldId id="265" r:id="rId37"/>
    <p:sldId id="266" r:id="rId38"/>
    <p:sldId id="267" r:id="rId39"/>
    <p:sldId id="268"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Cambria Math" panose="02040503050406030204" pitchFamily="18" charset="0"/>
      <p:regular r:id="rId62"/>
    </p:embeddedFont>
    <p:embeddedFont>
      <p:font typeface="Georgia" panose="02040502050405020303" pitchFamily="18" charset="0"/>
      <p:regular r:id="rId63"/>
      <p:bold r:id="rId64"/>
      <p:italic r:id="rId65"/>
      <p:boldItalic r:id="rId66"/>
    </p:embeddedFont>
    <p:embeddedFont>
      <p:font typeface="Nunito Sans" pitchFamily="2" charset="77"/>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6"/>
    <p:restoredTop sz="94698"/>
  </p:normalViewPr>
  <p:slideViewPr>
    <p:cSldViewPr snapToGrid="0" snapToObjects="1">
      <p:cViewPr varScale="1">
        <p:scale>
          <a:sx n="133" d="100"/>
          <a:sy n="133" d="100"/>
        </p:scale>
        <p:origin x="384" y="184"/>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806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295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5000" r="-26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xmlns:a14="http://schemas.microsoft.com/office/drawing/2010/main">
        <mc:Choice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i="1">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i="1">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i="1">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xmlns="">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7" y="581585"/>
            <a:ext cx="5013473"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r>
              <a:rPr lang="it-IT" sz="2800" i="0" dirty="0">
                <a:solidFill>
                  <a:srgbClr val="666666"/>
                </a:solidFill>
              </a:rPr>
              <a:t>Features </a:t>
            </a:r>
            <a:r>
              <a:rPr lang="it-IT" sz="2800" i="0" dirty="0" err="1">
                <a:solidFill>
                  <a:srgbClr val="666666"/>
                </a:solidFill>
              </a:rPr>
              <a:t>extracted</a:t>
            </a:r>
            <a:br>
              <a:rPr lang="it-IT" sz="2800" i="0" dirty="0">
                <a:solidFill>
                  <a:srgbClr val="666666"/>
                </a:solidFill>
              </a:rPr>
            </a:br>
            <a:endParaRPr lang="it-IT" sz="2800" i="0" dirty="0">
              <a:solidFill>
                <a:srgbClr val="666666"/>
              </a:solidFill>
            </a:endParaRPr>
          </a:p>
          <a:p>
            <a:pPr>
              <a:buClr>
                <a:srgbClr val="666666"/>
              </a:buClr>
            </a:pPr>
            <a:r>
              <a:rPr lang="it-IT" sz="2000" dirty="0" err="1">
                <a:solidFill>
                  <a:srgbClr val="666666"/>
                </a:solidFill>
              </a:rPr>
              <a:t>Morphological</a:t>
            </a:r>
            <a:r>
              <a:rPr lang="it-IT" sz="2000" dirty="0">
                <a:solidFill>
                  <a:srgbClr val="666666"/>
                </a:solidFill>
              </a:rPr>
              <a:t> features:</a:t>
            </a:r>
            <a:r>
              <a:rPr lang="it-IT" sz="2000" i="0" dirty="0">
                <a:solidFill>
                  <a:srgbClr val="666666"/>
                </a:solidFill>
              </a:rPr>
              <a:t> 5/59 </a:t>
            </a:r>
            <a:br>
              <a:rPr lang="it-IT" sz="2000" i="0" dirty="0">
                <a:solidFill>
                  <a:srgbClr val="666666"/>
                </a:solidFill>
              </a:rPr>
            </a:br>
            <a:r>
              <a:rPr lang="it-IT" sz="1400" i="0" dirty="0" err="1">
                <a:solidFill>
                  <a:srgbClr val="666666"/>
                </a:solidFill>
              </a:rPr>
              <a:t>They</a:t>
            </a:r>
            <a:r>
              <a:rPr lang="it-IT" sz="1400" i="0" dirty="0">
                <a:solidFill>
                  <a:srgbClr val="666666"/>
                </a:solidFill>
              </a:rPr>
              <a:t> </a:t>
            </a:r>
            <a:r>
              <a:rPr lang="it-IT" sz="1400" i="0" dirty="0" err="1">
                <a:solidFill>
                  <a:srgbClr val="666666"/>
                </a:solidFill>
              </a:rPr>
              <a:t>concern</a:t>
            </a:r>
            <a:r>
              <a:rPr lang="it-IT" sz="1400" i="0" dirty="0">
                <a:solidFill>
                  <a:srgbClr val="666666"/>
                </a:solidFill>
              </a:rPr>
              <a:t> the features </a:t>
            </a:r>
            <a:r>
              <a:rPr lang="it-IT" sz="1400" i="0" dirty="0" err="1">
                <a:solidFill>
                  <a:srgbClr val="666666"/>
                </a:solidFill>
              </a:rPr>
              <a:t>relating</a:t>
            </a:r>
            <a:r>
              <a:rPr lang="it-IT" sz="1400" i="0" dirty="0">
                <a:solidFill>
                  <a:srgbClr val="666666"/>
                </a:solidFill>
              </a:rPr>
              <a:t> to </a:t>
            </a:r>
            <a:r>
              <a:rPr lang="it-IT" sz="1400" i="0" dirty="0" err="1">
                <a:solidFill>
                  <a:srgbClr val="666666"/>
                </a:solidFill>
              </a:rPr>
              <a:t>cancer</a:t>
            </a:r>
            <a:r>
              <a:rPr lang="it-IT" sz="1400" i="0" dirty="0">
                <a:solidFill>
                  <a:srgbClr val="666666"/>
                </a:solidFill>
              </a:rPr>
              <a:t> </a:t>
            </a:r>
            <a:r>
              <a:rPr lang="it-IT" sz="1400" i="0" dirty="0" err="1">
                <a:solidFill>
                  <a:srgbClr val="666666"/>
                </a:solidFill>
              </a:rPr>
              <a:t>shapes</a:t>
            </a:r>
            <a:r>
              <a:rPr lang="it-IT" sz="1400" i="0" dirty="0">
                <a:solidFill>
                  <a:srgbClr val="666666"/>
                </a:solidFill>
              </a:rPr>
              <a:t>, like </a:t>
            </a:r>
            <a:r>
              <a:rPr lang="it-IT" sz="1400" i="0" dirty="0" err="1">
                <a:solidFill>
                  <a:srgbClr val="666666"/>
                </a:solidFill>
              </a:rPr>
              <a:t>surface,sphericity</a:t>
            </a:r>
            <a:r>
              <a:rPr lang="it-IT" sz="1400" i="0" dirty="0">
                <a:solidFill>
                  <a:srgbClr val="666666"/>
                </a:solidFill>
              </a:rPr>
              <a:t> and </a:t>
            </a:r>
            <a:r>
              <a:rPr lang="it-IT" sz="1400" i="0" dirty="0" err="1">
                <a:solidFill>
                  <a:srgbClr val="666666"/>
                </a:solidFill>
              </a:rPr>
              <a:t>metabolic</a:t>
            </a:r>
            <a:r>
              <a:rPr lang="it-IT" sz="1400" i="0" dirty="0">
                <a:solidFill>
                  <a:srgbClr val="666666"/>
                </a:solidFill>
              </a:rPr>
              <a:t> target </a:t>
            </a:r>
            <a:r>
              <a:rPr lang="it-IT" sz="1400" i="0" dirty="0" err="1">
                <a:solidFill>
                  <a:srgbClr val="666666"/>
                </a:solidFill>
              </a:rPr>
              <a:t>value</a:t>
            </a:r>
            <a:r>
              <a:rPr lang="it-IT" sz="1400" i="0" dirty="0">
                <a:solidFill>
                  <a:srgbClr val="666666"/>
                </a:solidFill>
              </a:rPr>
              <a:t> (MTV). </a:t>
            </a:r>
            <a:r>
              <a:rPr lang="it-IT" sz="1400" i="0" dirty="0" err="1">
                <a:solidFill>
                  <a:srgbClr val="666666"/>
                </a:solidFill>
              </a:rPr>
              <a:t>Usually</a:t>
            </a:r>
            <a:r>
              <a:rPr lang="it-IT" sz="1400" i="0" dirty="0">
                <a:solidFill>
                  <a:srgbClr val="666666"/>
                </a:solidFill>
              </a:rPr>
              <a:t>, </a:t>
            </a:r>
            <a:r>
              <a:rPr lang="en-US" sz="1400" i="0" dirty="0">
                <a:solidFill>
                  <a:srgbClr val="666666"/>
                </a:solidFill>
              </a:rPr>
              <a:t>greater irregularity lesions represents greater aggressiveness.</a:t>
            </a:r>
            <a:br>
              <a:rPr lang="en-US" sz="1400" i="0" dirty="0">
                <a:solidFill>
                  <a:srgbClr val="666666"/>
                </a:solidFill>
              </a:rPr>
            </a:br>
            <a:endParaRPr lang="en-US" sz="1400" i="0" dirty="0">
              <a:solidFill>
                <a:srgbClr val="666666"/>
              </a:solidFill>
            </a:endParaRPr>
          </a:p>
          <a:p>
            <a:pPr>
              <a:buClr>
                <a:srgbClr val="666666"/>
              </a:buClr>
            </a:pPr>
            <a:r>
              <a:rPr lang="it-IT" sz="2000" dirty="0" err="1">
                <a:solidFill>
                  <a:srgbClr val="666666"/>
                </a:solidFill>
              </a:rPr>
              <a:t>Histogram-based</a:t>
            </a:r>
            <a:r>
              <a:rPr lang="it-IT" sz="2000" dirty="0">
                <a:solidFill>
                  <a:srgbClr val="666666"/>
                </a:solidFill>
              </a:rPr>
              <a:t> features:13/59</a:t>
            </a:r>
            <a:br>
              <a:rPr lang="it-IT" sz="2000" dirty="0">
                <a:solidFill>
                  <a:srgbClr val="666666"/>
                </a:solidFill>
              </a:rPr>
            </a:br>
            <a:r>
              <a:rPr lang="it-IT" sz="1400" i="0" dirty="0" err="1">
                <a:solidFill>
                  <a:srgbClr val="666666"/>
                </a:solidFill>
              </a:rPr>
              <a:t>These</a:t>
            </a:r>
            <a:r>
              <a:rPr lang="it-IT" sz="1400" i="0" dirty="0">
                <a:solidFill>
                  <a:srgbClr val="666666"/>
                </a:solidFill>
              </a:rPr>
              <a:t> features include some </a:t>
            </a:r>
            <a:r>
              <a:rPr lang="it-IT" sz="1400" i="0" dirty="0" err="1">
                <a:solidFill>
                  <a:srgbClr val="666666"/>
                </a:solidFill>
              </a:rPr>
              <a:t>descriptive</a:t>
            </a:r>
            <a:r>
              <a:rPr lang="it-IT" sz="1400" i="0" dirty="0">
                <a:solidFill>
                  <a:srgbClr val="666666"/>
                </a:solidFill>
              </a:rPr>
              <a:t> </a:t>
            </a:r>
            <a:r>
              <a:rPr lang="it-IT" sz="1400" i="0" dirty="0" err="1">
                <a:solidFill>
                  <a:srgbClr val="666666"/>
                </a:solidFill>
              </a:rPr>
              <a:t>statistics</a:t>
            </a:r>
            <a:r>
              <a:rPr lang="it-IT" sz="1400" i="0" dirty="0">
                <a:solidFill>
                  <a:srgbClr val="666666"/>
                </a:solidFill>
              </a:rPr>
              <a:t> </a:t>
            </a:r>
            <a:r>
              <a:rPr lang="it-IT" sz="1400" i="0" dirty="0" err="1">
                <a:solidFill>
                  <a:srgbClr val="666666"/>
                </a:solidFill>
              </a:rPr>
              <a:t>indices</a:t>
            </a:r>
            <a:r>
              <a:rPr lang="it-IT" sz="1400" i="0" dirty="0">
                <a:solidFill>
                  <a:srgbClr val="666666"/>
                </a:solidFill>
              </a:rPr>
              <a:t> </a:t>
            </a:r>
            <a:r>
              <a:rPr lang="it-IT" sz="1400" i="0" dirty="0" err="1">
                <a:solidFill>
                  <a:srgbClr val="666666"/>
                </a:solidFill>
              </a:rPr>
              <a:t>relating</a:t>
            </a:r>
            <a:r>
              <a:rPr lang="it-IT" sz="1400" i="0" dirty="0">
                <a:solidFill>
                  <a:srgbClr val="666666"/>
                </a:solidFill>
              </a:rPr>
              <a:t> to </a:t>
            </a:r>
            <a:r>
              <a:rPr lang="it-IT" sz="1400" i="0" dirty="0" err="1">
                <a:solidFill>
                  <a:srgbClr val="666666"/>
                </a:solidFill>
              </a:rPr>
              <a:t>voxel</a:t>
            </a:r>
            <a:r>
              <a:rPr lang="it-IT" sz="1400" i="0" dirty="0">
                <a:solidFill>
                  <a:srgbClr val="666666"/>
                </a:solidFill>
              </a:rPr>
              <a:t> </a:t>
            </a:r>
            <a:r>
              <a:rPr lang="it-IT" sz="1400" i="0" dirty="0" err="1">
                <a:solidFill>
                  <a:srgbClr val="666666"/>
                </a:solidFill>
              </a:rPr>
              <a:t>gray</a:t>
            </a:r>
            <a:r>
              <a:rPr lang="it-IT" sz="1400" i="0" dirty="0">
                <a:solidFill>
                  <a:srgbClr val="666666"/>
                </a:solidFill>
              </a:rPr>
              <a:t> level  of </a:t>
            </a:r>
            <a:r>
              <a:rPr lang="it-IT" sz="1400" i="0" dirty="0" err="1">
                <a:solidFill>
                  <a:srgbClr val="666666"/>
                </a:solidFill>
              </a:rPr>
              <a:t>cancer</a:t>
            </a:r>
            <a:r>
              <a:rPr lang="it-IT" sz="1400" i="0" dirty="0">
                <a:solidFill>
                  <a:srgbClr val="666666"/>
                </a:solidFill>
              </a:rPr>
              <a:t> </a:t>
            </a:r>
            <a:r>
              <a:rPr lang="it-IT" sz="1400" i="0" dirty="0" err="1">
                <a:solidFill>
                  <a:srgbClr val="666666"/>
                </a:solidFill>
              </a:rPr>
              <a:t>lesion</a:t>
            </a:r>
            <a:r>
              <a:rPr lang="it-IT" sz="1400" i="0" dirty="0">
                <a:solidFill>
                  <a:srgbClr val="666666"/>
                </a:solidFill>
              </a:rPr>
              <a:t>, like </a:t>
            </a:r>
            <a:r>
              <a:rPr lang="it-IT" sz="1400" i="0" dirty="0" err="1">
                <a:solidFill>
                  <a:srgbClr val="666666"/>
                </a:solidFill>
              </a:rPr>
              <a:t>kurtosis</a:t>
            </a:r>
            <a:r>
              <a:rPr lang="it-IT" sz="1400" i="0" dirty="0">
                <a:solidFill>
                  <a:srgbClr val="666666"/>
                </a:solidFill>
              </a:rPr>
              <a:t>, </a:t>
            </a:r>
            <a:r>
              <a:rPr lang="it-IT" sz="1400" i="0" dirty="0" err="1">
                <a:solidFill>
                  <a:srgbClr val="666666"/>
                </a:solidFill>
              </a:rPr>
              <a:t>entropy</a:t>
            </a:r>
            <a:r>
              <a:rPr lang="it-IT" sz="1400" i="0" dirty="0">
                <a:solidFill>
                  <a:srgbClr val="666666"/>
                </a:solidFill>
              </a:rPr>
              <a:t>, </a:t>
            </a:r>
            <a:r>
              <a:rPr lang="it-IT" sz="1400" i="0" dirty="0" err="1">
                <a:solidFill>
                  <a:srgbClr val="666666"/>
                </a:solidFill>
              </a:rPr>
              <a:t>skewness</a:t>
            </a:r>
            <a:r>
              <a:rPr lang="it-IT" sz="1400" i="0" dirty="0">
                <a:solidFill>
                  <a:srgbClr val="666666"/>
                </a:solidFill>
              </a:rPr>
              <a:t>, </a:t>
            </a:r>
            <a:r>
              <a:rPr lang="it-IT" sz="1400" i="0" dirty="0" err="1">
                <a:solidFill>
                  <a:srgbClr val="666666"/>
                </a:solidFill>
              </a:rPr>
              <a:t>uniformity</a:t>
            </a:r>
            <a:r>
              <a:rPr lang="it-IT" sz="1400" i="0" dirty="0">
                <a:solidFill>
                  <a:srgbClr val="666666"/>
                </a:solidFill>
              </a:rPr>
              <a:t> ecc.  </a:t>
            </a:r>
            <a:br>
              <a:rPr lang="it-IT" sz="1400" i="0" dirty="0">
                <a:solidFill>
                  <a:srgbClr val="666666"/>
                </a:solidFill>
              </a:rPr>
            </a:br>
            <a:br>
              <a:rPr lang="it-IT" sz="2000" dirty="0">
                <a:solidFill>
                  <a:srgbClr val="666666"/>
                </a:solidFill>
              </a:rPr>
            </a:br>
            <a:endParaRPr lang="it-IT" sz="2000" dirty="0">
              <a:solidFill>
                <a:srgbClr val="666666"/>
              </a:solidFill>
            </a:endParaRPr>
          </a:p>
          <a:p>
            <a:pPr marL="127000" indent="0">
              <a:buClr>
                <a:srgbClr val="666666"/>
              </a:buClr>
              <a:buNone/>
            </a:pPr>
            <a:br>
              <a:rPr lang="it-IT" dirty="0">
                <a:solidFill>
                  <a:srgbClr val="666666"/>
                </a:solidFill>
              </a:rPr>
            </a:br>
            <a:endParaRPr lang="it-IT" dirty="0">
              <a:solidFill>
                <a:srgbClr val="666666"/>
              </a:solidFill>
            </a:endParaRPr>
          </a:p>
        </p:txBody>
      </p:sp>
      <p:pic>
        <p:nvPicPr>
          <p:cNvPr id="5" name="Immagine 4">
            <a:extLst>
              <a:ext uri="{FF2B5EF4-FFF2-40B4-BE49-F238E27FC236}">
                <a16:creationId xmlns:a16="http://schemas.microsoft.com/office/drawing/2014/main" id="{49BC219C-88D5-4F63-A70B-04D53A6A833F}"/>
              </a:ext>
            </a:extLst>
          </p:cNvPr>
          <p:cNvPicPr>
            <a:picLocks noChangeAspect="1"/>
          </p:cNvPicPr>
          <p:nvPr/>
        </p:nvPicPr>
        <p:blipFill>
          <a:blip r:embed="rId4"/>
          <a:stretch>
            <a:fillRect/>
          </a:stretch>
        </p:blipFill>
        <p:spPr>
          <a:xfrm>
            <a:off x="6051359" y="1539700"/>
            <a:ext cx="2505425" cy="2857899"/>
          </a:xfrm>
          <a:prstGeom prst="rect">
            <a:avLst/>
          </a:prstGeom>
        </p:spPr>
      </p:pic>
    </p:spTree>
    <p:extLst>
      <p:ext uri="{BB962C8B-B14F-4D97-AF65-F5344CB8AC3E}">
        <p14:creationId xmlns:p14="http://schemas.microsoft.com/office/powerpoint/2010/main" val="166194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4C6835-4D87-4D51-B82D-308754EC2F46}"/>
              </a:ext>
            </a:extLst>
          </p:cNvPr>
          <p:cNvSpPr>
            <a:spLocks noGrp="1"/>
          </p:cNvSpPr>
          <p:nvPr>
            <p:ph type="title"/>
          </p:nvPr>
        </p:nvSpPr>
        <p:spPr>
          <a:xfrm>
            <a:off x="564856" y="587074"/>
            <a:ext cx="4698260" cy="3969425"/>
          </a:xfrm>
        </p:spPr>
        <p:txBody>
          <a:bodyPr/>
          <a:lstStyle/>
          <a:p>
            <a:pPr>
              <a:buClr>
                <a:srgbClr val="666666"/>
              </a:buClr>
            </a:pPr>
            <a:r>
              <a:rPr lang="it-IT" sz="2800" dirty="0">
                <a:solidFill>
                  <a:srgbClr val="666666"/>
                </a:solidFill>
                <a:latin typeface="Georgia" panose="02040502050405020303" pitchFamily="18" charset="0"/>
              </a:rPr>
              <a:t>Features </a:t>
            </a:r>
            <a:r>
              <a:rPr lang="it-IT" sz="2800" dirty="0" err="1">
                <a:solidFill>
                  <a:srgbClr val="666666"/>
                </a:solidFill>
                <a:latin typeface="Georgia" panose="02040502050405020303" pitchFamily="18" charset="0"/>
              </a:rPr>
              <a:t>extracted</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r>
              <a:rPr lang="it-IT" sz="2000" i="1" dirty="0">
                <a:solidFill>
                  <a:srgbClr val="666666"/>
                </a:solidFill>
                <a:latin typeface="Georgia" panose="02040502050405020303" pitchFamily="18" charset="0"/>
              </a:rPr>
              <a:t>GLCM </a:t>
            </a:r>
            <a:r>
              <a:rPr lang="it-IT" sz="1400" dirty="0">
                <a:solidFill>
                  <a:srgbClr val="666666"/>
                </a:solidFill>
                <a:latin typeface="Georgia" panose="02040502050405020303" pitchFamily="18" charset="0"/>
              </a:rPr>
              <a:t>(</a:t>
            </a:r>
            <a:r>
              <a:rPr lang="it-IT" sz="1400" i="1" dirty="0" err="1">
                <a:solidFill>
                  <a:srgbClr val="666666"/>
                </a:solidFill>
                <a:latin typeface="Georgia" panose="02040502050405020303" pitchFamily="18" charset="0"/>
              </a:rPr>
              <a:t>Gray</a:t>
            </a:r>
            <a:r>
              <a:rPr lang="it-IT" sz="1400" i="1" dirty="0">
                <a:solidFill>
                  <a:srgbClr val="666666"/>
                </a:solidFill>
                <a:latin typeface="Georgia" panose="02040502050405020303" pitchFamily="18" charset="0"/>
              </a:rPr>
              <a:t> Level Co-</a:t>
            </a:r>
            <a:r>
              <a:rPr lang="it-IT" sz="1400" i="1" dirty="0" err="1">
                <a:solidFill>
                  <a:srgbClr val="666666"/>
                </a:solidFill>
                <a:latin typeface="Georgia" panose="02040502050405020303" pitchFamily="18" charset="0"/>
              </a:rPr>
              <a:t>Occurence</a:t>
            </a:r>
            <a:r>
              <a:rPr lang="it-IT" sz="1400" i="1" dirty="0">
                <a:solidFill>
                  <a:srgbClr val="666666"/>
                </a:solidFill>
                <a:latin typeface="Georgia" panose="02040502050405020303" pitchFamily="18" charset="0"/>
              </a:rPr>
              <a:t> Matrix):</a:t>
            </a:r>
            <a:r>
              <a:rPr lang="it-IT" sz="2000" i="1" dirty="0">
                <a:solidFill>
                  <a:srgbClr val="666666"/>
                </a:solidFill>
                <a:latin typeface="Georgia" panose="02040502050405020303" pitchFamily="18" charset="0"/>
              </a:rPr>
              <a:t>9/59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This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matrix</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a:t>
            </a:r>
            <a:r>
              <a:rPr lang="it-IT" sz="1400" dirty="0" err="1">
                <a:solidFill>
                  <a:srgbClr val="666666"/>
                </a:solidFill>
                <a:latin typeface="Georgia" panose="02040502050405020303" pitchFamily="18" charset="0"/>
              </a:rPr>
              <a:t>times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that</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combinations</a:t>
            </a:r>
            <a:r>
              <a:rPr lang="it-IT" sz="1400" dirty="0">
                <a:solidFill>
                  <a:srgbClr val="666666"/>
                </a:solidFill>
                <a:latin typeface="Georgia" panose="02040502050405020303" pitchFamily="18" charset="0"/>
              </a:rPr>
              <a:t> of level </a:t>
            </a:r>
            <a:r>
              <a:rPr lang="it-IT" sz="1400" dirty="0" err="1">
                <a:solidFill>
                  <a:srgbClr val="666666"/>
                </a:solidFill>
                <a:latin typeface="Georgia" panose="02040502050405020303" pitchFamily="18" charset="0"/>
              </a:rPr>
              <a:t>dimensions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occur</a:t>
            </a:r>
            <a:r>
              <a:rPr lang="it-IT" sz="1400" dirty="0">
                <a:solidFill>
                  <a:srgbClr val="666666"/>
                </a:solidFill>
                <a:latin typeface="Georgia" panose="02040502050405020303" pitchFamily="18" charset="0"/>
              </a:rPr>
              <a:t> in </a:t>
            </a:r>
            <a:r>
              <a:rPr lang="it-IT" sz="1400" dirty="0" err="1">
                <a:solidFill>
                  <a:srgbClr val="666666"/>
                </a:solidFill>
                <a:latin typeface="Georgia" panose="02040502050405020303" pitchFamily="18" charset="0"/>
              </a:rPr>
              <a:t>two</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pixels</a:t>
            </a:r>
            <a:r>
              <a:rPr lang="it-IT" sz="1400" dirty="0">
                <a:solidFill>
                  <a:srgbClr val="666666"/>
                </a:solidFill>
                <a:latin typeface="Georgia" panose="02040502050405020303" pitchFamily="18" charset="0"/>
              </a:rPr>
              <a:t>.</a:t>
            </a: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They</a:t>
            </a:r>
            <a:r>
              <a:rPr lang="it-IT" sz="1400" dirty="0">
                <a:solidFill>
                  <a:srgbClr val="666666"/>
                </a:solidFill>
                <a:latin typeface="Georgia" panose="02040502050405020303" pitchFamily="18" charset="0"/>
              </a:rPr>
              <a:t> are: </a:t>
            </a:r>
            <a:r>
              <a:rPr lang="it-IT" sz="1400" dirty="0" err="1">
                <a:solidFill>
                  <a:srgbClr val="666666"/>
                </a:solidFill>
                <a:latin typeface="Georgia" panose="02040502050405020303" pitchFamily="18" charset="0"/>
              </a:rPr>
              <a:t>energy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contrast</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dissimalrity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homogeneity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autocorrelation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variance</a:t>
            </a:r>
            <a:r>
              <a:rPr lang="it-IT" sz="1400" dirty="0">
                <a:solidFill>
                  <a:srgbClr val="666666"/>
                </a:solidFill>
                <a:latin typeface="Georgia" panose="02040502050405020303" pitchFamily="18" charset="0"/>
              </a:rPr>
              <a:t>, sum average and </a:t>
            </a:r>
            <a:r>
              <a:rPr lang="it-IT" sz="1400" dirty="0" err="1">
                <a:solidFill>
                  <a:srgbClr val="666666"/>
                </a:solidFill>
                <a:latin typeface="Georgia" panose="02040502050405020303" pitchFamily="18" charset="0"/>
              </a:rPr>
              <a:t>entropy</a:t>
            </a:r>
            <a:r>
              <a:rPr lang="it-IT" sz="1400" dirty="0">
                <a:solidFill>
                  <a:srgbClr val="666666"/>
                </a:solidFill>
                <a:latin typeface="Georgia" panose="02040502050405020303" pitchFamily="18" charset="0"/>
              </a:rPr>
              <a:t>.</a:t>
            </a: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r>
              <a:rPr lang="it-IT" sz="2000" i="1" dirty="0">
                <a:solidFill>
                  <a:srgbClr val="666666"/>
                </a:solidFill>
                <a:latin typeface="Georgia" panose="02040502050405020303" pitchFamily="18" charset="0"/>
              </a:rPr>
              <a:t>GLRLM </a:t>
            </a:r>
            <a:r>
              <a:rPr lang="it-IT" sz="1400" i="1" dirty="0">
                <a:solidFill>
                  <a:srgbClr val="666666"/>
                </a:solidFill>
                <a:latin typeface="Georgia" panose="02040502050405020303" pitchFamily="18" charset="0"/>
              </a:rPr>
              <a:t>(</a:t>
            </a:r>
            <a:r>
              <a:rPr lang="it-IT" sz="1400" i="1" dirty="0" err="1">
                <a:solidFill>
                  <a:srgbClr val="666666"/>
                </a:solidFill>
                <a:latin typeface="Georgia" panose="02040502050405020303" pitchFamily="18" charset="0"/>
              </a:rPr>
              <a:t>Gray</a:t>
            </a:r>
            <a:r>
              <a:rPr lang="it-IT" sz="1400" i="1" dirty="0">
                <a:solidFill>
                  <a:srgbClr val="666666"/>
                </a:solidFill>
                <a:latin typeface="Georgia" panose="02040502050405020303" pitchFamily="18" charset="0"/>
              </a:rPr>
              <a:t> Level </a:t>
            </a:r>
            <a:r>
              <a:rPr lang="it-IT" sz="1400" i="1" dirty="0" err="1">
                <a:solidFill>
                  <a:srgbClr val="666666"/>
                </a:solidFill>
                <a:latin typeface="Georgia" panose="02040502050405020303" pitchFamily="18" charset="0"/>
              </a:rPr>
              <a:t>Run</a:t>
            </a:r>
            <a:r>
              <a:rPr lang="it-IT" sz="1400" i="1" dirty="0">
                <a:solidFill>
                  <a:srgbClr val="666666"/>
                </a:solidFill>
                <a:latin typeface="Georgia" panose="02040502050405020303" pitchFamily="18" charset="0"/>
              </a:rPr>
              <a:t> </a:t>
            </a:r>
            <a:r>
              <a:rPr lang="it-IT" sz="1400" i="1" dirty="0" err="1">
                <a:solidFill>
                  <a:srgbClr val="666666"/>
                </a:solidFill>
                <a:latin typeface="Georgia" panose="02040502050405020303" pitchFamily="18" charset="0"/>
              </a:rPr>
              <a:t>Lenght</a:t>
            </a:r>
            <a:r>
              <a:rPr lang="it-IT" sz="1400" i="1" dirty="0">
                <a:solidFill>
                  <a:srgbClr val="666666"/>
                </a:solidFill>
                <a:latin typeface="Georgia" panose="02040502050405020303" pitchFamily="18" charset="0"/>
              </a:rPr>
              <a:t> Matrix): </a:t>
            </a:r>
            <a:r>
              <a:rPr lang="it-IT" sz="2000" i="1" dirty="0">
                <a:solidFill>
                  <a:srgbClr val="666666"/>
                </a:solidFill>
                <a:latin typeface="Georgia" panose="02040502050405020303" pitchFamily="18" charset="0"/>
              </a:rPr>
              <a:t>13/59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It</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lenght</a:t>
            </a:r>
            <a:r>
              <a:rPr lang="it-IT" sz="1400" dirty="0">
                <a:solidFill>
                  <a:srgbClr val="666666"/>
                </a:solidFill>
                <a:latin typeface="Georgia" panose="02040502050405020303" pitchFamily="18" charset="0"/>
              </a:rPr>
              <a:t> of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consecutive </a:t>
            </a:r>
            <a:r>
              <a:rPr lang="it-IT" sz="1400" dirty="0" err="1">
                <a:solidFill>
                  <a:srgbClr val="666666"/>
                </a:solidFill>
                <a:latin typeface="Georgia" panose="02040502050405020303" pitchFamily="18" charset="0"/>
              </a:rPr>
              <a:t>pixels</a:t>
            </a:r>
            <a:r>
              <a:rPr lang="it-IT" sz="1400" dirty="0">
                <a:solidFill>
                  <a:srgbClr val="666666"/>
                </a:solidFill>
                <a:latin typeface="Georgia" panose="02040502050405020303" pitchFamily="18" charset="0"/>
              </a:rPr>
              <a:t> for </a:t>
            </a:r>
            <a:r>
              <a:rPr lang="it-IT" sz="1400" dirty="0" err="1">
                <a:solidFill>
                  <a:srgbClr val="666666"/>
                </a:solidFill>
                <a:latin typeface="Georgia" panose="02040502050405020303" pitchFamily="18" charset="0"/>
              </a:rPr>
              <a:t>each</a:t>
            </a:r>
            <a:r>
              <a:rPr lang="it-IT" sz="1400" dirty="0">
                <a:solidFill>
                  <a:srgbClr val="666666"/>
                </a:solidFill>
                <a:latin typeface="Georgia" panose="02040502050405020303" pitchFamily="18" charset="0"/>
              </a:rPr>
              <a:t> level of </a:t>
            </a:r>
            <a:r>
              <a:rPr lang="it-IT" sz="1400" dirty="0" err="1">
                <a:solidFill>
                  <a:srgbClr val="666666"/>
                </a:solidFill>
                <a:latin typeface="Georgia" panose="02040502050405020303" pitchFamily="18" charset="0"/>
              </a:rPr>
              <a:t>gray</a:t>
            </a:r>
            <a:r>
              <a:rPr lang="it-IT" sz="1400" dirty="0">
                <a:solidFill>
                  <a:srgbClr val="666666"/>
                </a:solidFill>
                <a:latin typeface="Georgia" panose="02040502050405020303" pitchFamily="18" charset="0"/>
              </a:rPr>
              <a:t> long one level </a:t>
            </a:r>
            <a:r>
              <a:rPr lang="it-IT" sz="1400" dirty="0" err="1">
                <a:solidFill>
                  <a:srgbClr val="666666"/>
                </a:solidFill>
                <a:latin typeface="Georgia" panose="02040502050405020303" pitchFamily="18" charset="0"/>
              </a:rPr>
              <a:t>dimension</a:t>
            </a:r>
            <a:r>
              <a:rPr lang="it-IT" sz="1400" dirty="0">
                <a:solidFill>
                  <a:srgbClr val="666666"/>
                </a:solidFill>
                <a:latin typeface="Georgia" panose="02040502050405020303" pitchFamily="18" charset="0"/>
              </a:rPr>
              <a:t>.</a:t>
            </a: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Both</a:t>
            </a:r>
            <a:r>
              <a:rPr lang="it-IT" sz="1400" dirty="0">
                <a:solidFill>
                  <a:srgbClr val="666666"/>
                </a:solidFill>
                <a:latin typeface="Georgia" panose="02040502050405020303" pitchFamily="18" charset="0"/>
              </a:rPr>
              <a:t> GLCM and GLRLM are </a:t>
            </a:r>
            <a:r>
              <a:rPr lang="it-IT" sz="1400" dirty="0" err="1">
                <a:solidFill>
                  <a:srgbClr val="666666"/>
                </a:solidFill>
                <a:latin typeface="Georgia" panose="02040502050405020303" pitchFamily="18" charset="0"/>
              </a:rPr>
              <a:t>rotation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dependent</a:t>
            </a:r>
            <a:r>
              <a:rPr lang="it-IT" sz="1400" dirty="0">
                <a:solidFill>
                  <a:srgbClr val="666666"/>
                </a:solidFill>
                <a:latin typeface="Georgia" panose="02040502050405020303" pitchFamily="18" charset="0"/>
              </a:rPr>
              <a:t>.</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br>
              <a:rPr lang="it-IT" sz="2800" dirty="0">
                <a:solidFill>
                  <a:srgbClr val="666666"/>
                </a:solidFill>
                <a:latin typeface="Georgia" panose="02040502050405020303" pitchFamily="18" charset="0"/>
              </a:rPr>
            </a:br>
            <a:endParaRPr lang="it-IT" sz="2800" dirty="0">
              <a:latin typeface="Georgia" panose="02040502050405020303" pitchFamily="18" charset="0"/>
            </a:endParaRPr>
          </a:p>
        </p:txBody>
      </p:sp>
      <p:sp>
        <p:nvSpPr>
          <p:cNvPr id="4" name="Segnaposto numero diapositiva 3">
            <a:extLst>
              <a:ext uri="{FF2B5EF4-FFF2-40B4-BE49-F238E27FC236}">
                <a16:creationId xmlns:a16="http://schemas.microsoft.com/office/drawing/2014/main" id="{20C9F815-C1FE-4E7B-9CDB-DB0940310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13</a:t>
            </a:fld>
            <a:endParaRPr lang="it-IT"/>
          </a:p>
        </p:txBody>
      </p:sp>
      <p:pic>
        <p:nvPicPr>
          <p:cNvPr id="7" name="Immagine 6">
            <a:extLst>
              <a:ext uri="{FF2B5EF4-FFF2-40B4-BE49-F238E27FC236}">
                <a16:creationId xmlns:a16="http://schemas.microsoft.com/office/drawing/2014/main" id="{F509DE45-460E-4621-99D2-AFF419B39A79}"/>
              </a:ext>
            </a:extLst>
          </p:cNvPr>
          <p:cNvPicPr>
            <a:picLocks noChangeAspect="1"/>
          </p:cNvPicPr>
          <p:nvPr/>
        </p:nvPicPr>
        <p:blipFill>
          <a:blip r:embed="rId2"/>
          <a:stretch>
            <a:fillRect/>
          </a:stretch>
        </p:blipFill>
        <p:spPr>
          <a:xfrm>
            <a:off x="0" y="0"/>
            <a:ext cx="564856" cy="558266"/>
          </a:xfrm>
          <a:prstGeom prst="rect">
            <a:avLst/>
          </a:prstGeom>
        </p:spPr>
      </p:pic>
      <p:pic>
        <p:nvPicPr>
          <p:cNvPr id="10" name="Immagine 9">
            <a:extLst>
              <a:ext uri="{FF2B5EF4-FFF2-40B4-BE49-F238E27FC236}">
                <a16:creationId xmlns:a16="http://schemas.microsoft.com/office/drawing/2014/main" id="{947D4E8C-0586-43B3-8268-2BF689D21EA4}"/>
              </a:ext>
            </a:extLst>
          </p:cNvPr>
          <p:cNvPicPr>
            <a:picLocks noChangeAspect="1"/>
          </p:cNvPicPr>
          <p:nvPr/>
        </p:nvPicPr>
        <p:blipFill>
          <a:blip r:embed="rId3"/>
          <a:stretch>
            <a:fillRect/>
          </a:stretch>
        </p:blipFill>
        <p:spPr>
          <a:xfrm>
            <a:off x="5263116" y="587074"/>
            <a:ext cx="3463440" cy="2294794"/>
          </a:xfrm>
          <a:prstGeom prst="rect">
            <a:avLst/>
          </a:prstGeom>
        </p:spPr>
      </p:pic>
      <p:pic>
        <p:nvPicPr>
          <p:cNvPr id="13" name="Immagine 12">
            <a:extLst>
              <a:ext uri="{FF2B5EF4-FFF2-40B4-BE49-F238E27FC236}">
                <a16:creationId xmlns:a16="http://schemas.microsoft.com/office/drawing/2014/main" id="{ED90D4CA-5E97-4006-A477-E7A1C7CDC43B}"/>
              </a:ext>
            </a:extLst>
          </p:cNvPr>
          <p:cNvPicPr>
            <a:picLocks noChangeAspect="1"/>
          </p:cNvPicPr>
          <p:nvPr/>
        </p:nvPicPr>
        <p:blipFill>
          <a:blip r:embed="rId4"/>
          <a:stretch>
            <a:fillRect/>
          </a:stretch>
        </p:blipFill>
        <p:spPr>
          <a:xfrm>
            <a:off x="5380948" y="4812640"/>
            <a:ext cx="3227776" cy="249419"/>
          </a:xfrm>
          <a:prstGeom prst="rect">
            <a:avLst/>
          </a:prstGeom>
        </p:spPr>
      </p:pic>
      <p:pic>
        <p:nvPicPr>
          <p:cNvPr id="14" name="Immagine 13">
            <a:extLst>
              <a:ext uri="{FF2B5EF4-FFF2-40B4-BE49-F238E27FC236}">
                <a16:creationId xmlns:a16="http://schemas.microsoft.com/office/drawing/2014/main" id="{50A4F927-4136-487A-8804-CE62D954B968}"/>
              </a:ext>
            </a:extLst>
          </p:cNvPr>
          <p:cNvPicPr>
            <a:picLocks noChangeAspect="1"/>
          </p:cNvPicPr>
          <p:nvPr/>
        </p:nvPicPr>
        <p:blipFill>
          <a:blip r:embed="rId5"/>
          <a:stretch>
            <a:fillRect/>
          </a:stretch>
        </p:blipFill>
        <p:spPr>
          <a:xfrm>
            <a:off x="5476095" y="2934469"/>
            <a:ext cx="3016216" cy="1800000"/>
          </a:xfrm>
          <a:prstGeom prst="rect">
            <a:avLst/>
          </a:prstGeom>
        </p:spPr>
      </p:pic>
    </p:spTree>
    <p:extLst>
      <p:ext uri="{BB962C8B-B14F-4D97-AF65-F5344CB8AC3E}">
        <p14:creationId xmlns:p14="http://schemas.microsoft.com/office/powerpoint/2010/main" val="946609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1368DD-DAC4-44FC-B634-6D7543771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pic>
        <p:nvPicPr>
          <p:cNvPr id="7" name="Immagine 6">
            <a:extLst>
              <a:ext uri="{FF2B5EF4-FFF2-40B4-BE49-F238E27FC236}">
                <a16:creationId xmlns:a16="http://schemas.microsoft.com/office/drawing/2014/main" id="{031C3133-843B-439A-8813-59628B6CECF7}"/>
              </a:ext>
            </a:extLst>
          </p:cNvPr>
          <p:cNvPicPr>
            <a:picLocks noChangeAspect="1"/>
          </p:cNvPicPr>
          <p:nvPr/>
        </p:nvPicPr>
        <p:blipFill>
          <a:blip r:embed="rId2"/>
          <a:stretch>
            <a:fillRect/>
          </a:stretch>
        </p:blipFill>
        <p:spPr>
          <a:xfrm>
            <a:off x="0" y="0"/>
            <a:ext cx="564856" cy="558266"/>
          </a:xfrm>
          <a:prstGeom prst="rect">
            <a:avLst/>
          </a:prstGeom>
        </p:spPr>
      </p:pic>
      <p:sp>
        <p:nvSpPr>
          <p:cNvPr id="9" name="CasellaDiTesto 8">
            <a:extLst>
              <a:ext uri="{FF2B5EF4-FFF2-40B4-BE49-F238E27FC236}">
                <a16:creationId xmlns:a16="http://schemas.microsoft.com/office/drawing/2014/main" id="{2A025190-36FD-4A74-9B04-08318E6FA984}"/>
              </a:ext>
            </a:extLst>
          </p:cNvPr>
          <p:cNvSpPr txBox="1"/>
          <p:nvPr/>
        </p:nvSpPr>
        <p:spPr>
          <a:xfrm>
            <a:off x="703080" y="569125"/>
            <a:ext cx="4719524" cy="523220"/>
          </a:xfrm>
          <a:prstGeom prst="rect">
            <a:avLst/>
          </a:prstGeom>
          <a:noFill/>
        </p:spPr>
        <p:txBody>
          <a:bodyPr wrap="square" rtlCol="0">
            <a:spAutoFit/>
          </a:bodyPr>
          <a:lstStyle/>
          <a:p>
            <a:r>
              <a:rPr lang="it-IT" sz="2800" dirty="0">
                <a:solidFill>
                  <a:srgbClr val="666666"/>
                </a:solidFill>
                <a:latin typeface="Georgia" panose="02040502050405020303" pitchFamily="18" charset="0"/>
              </a:rPr>
              <a:t>Features </a:t>
            </a:r>
            <a:r>
              <a:rPr lang="it-IT" sz="2800" dirty="0" err="1">
                <a:solidFill>
                  <a:srgbClr val="666666"/>
                </a:solidFill>
                <a:latin typeface="Georgia" panose="02040502050405020303" pitchFamily="18" charset="0"/>
              </a:rPr>
              <a:t>extracted</a:t>
            </a:r>
            <a:endParaRPr lang="it-IT" sz="2800" dirty="0"/>
          </a:p>
        </p:txBody>
      </p:sp>
      <p:sp>
        <p:nvSpPr>
          <p:cNvPr id="10" name="CasellaDiTesto 9">
            <a:extLst>
              <a:ext uri="{FF2B5EF4-FFF2-40B4-BE49-F238E27FC236}">
                <a16:creationId xmlns:a16="http://schemas.microsoft.com/office/drawing/2014/main" id="{E225E796-8ED6-4946-9FF1-24EE88630227}"/>
              </a:ext>
            </a:extLst>
          </p:cNvPr>
          <p:cNvSpPr txBox="1"/>
          <p:nvPr/>
        </p:nvSpPr>
        <p:spPr>
          <a:xfrm>
            <a:off x="564856" y="1188833"/>
            <a:ext cx="4719524" cy="3693319"/>
          </a:xfrm>
          <a:prstGeom prst="rect">
            <a:avLst/>
          </a:prstGeom>
          <a:noFill/>
        </p:spPr>
        <p:txBody>
          <a:bodyPr wrap="square" rtlCol="0">
            <a:spAutoFit/>
          </a:bodyPr>
          <a:lstStyle/>
          <a:p>
            <a:pPr marL="285750" indent="-285750">
              <a:buFont typeface="Arial" panose="020B0604020202020204" pitchFamily="34" charset="0"/>
              <a:buChar char="•"/>
            </a:pPr>
            <a:r>
              <a:rPr lang="it-IT" sz="2000" i="1" dirty="0">
                <a:solidFill>
                  <a:srgbClr val="666666"/>
                </a:solidFill>
                <a:latin typeface="Georgia" panose="02040502050405020303" pitchFamily="18" charset="0"/>
              </a:rPr>
              <a:t>GLSZM</a:t>
            </a:r>
            <a:r>
              <a:rPr lang="it-IT" i="1" dirty="0">
                <a:solidFill>
                  <a:srgbClr val="666666"/>
                </a:solidFill>
                <a:latin typeface="Georgia" panose="02040502050405020303" pitchFamily="18" charset="0"/>
              </a:rPr>
              <a:t>(</a:t>
            </a:r>
            <a:r>
              <a:rPr lang="it-IT" i="1" dirty="0" err="1">
                <a:solidFill>
                  <a:srgbClr val="666666"/>
                </a:solidFill>
                <a:latin typeface="Georgia" panose="02040502050405020303" pitchFamily="18" charset="0"/>
              </a:rPr>
              <a:t>Gray</a:t>
            </a:r>
            <a:r>
              <a:rPr lang="it-IT" i="1" dirty="0">
                <a:solidFill>
                  <a:srgbClr val="666666"/>
                </a:solidFill>
                <a:latin typeface="Georgia" panose="02040502050405020303" pitchFamily="18" charset="0"/>
              </a:rPr>
              <a:t>-Level Size Zone Matrix):</a:t>
            </a:r>
            <a:r>
              <a:rPr lang="it-IT" sz="2000" i="1" dirty="0">
                <a:solidFill>
                  <a:srgbClr val="666666"/>
                </a:solidFill>
                <a:latin typeface="Georgia" panose="02040502050405020303" pitchFamily="18" charset="0"/>
              </a:rPr>
              <a:t>13/59</a:t>
            </a: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r>
              <a:rPr lang="it-IT" dirty="0" err="1">
                <a:solidFill>
                  <a:srgbClr val="666666"/>
                </a:solidFill>
                <a:latin typeface="Georgia" panose="02040502050405020303" pitchFamily="18" charset="0"/>
              </a:rPr>
              <a:t>It</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represent</a:t>
            </a:r>
            <a:r>
              <a:rPr lang="it-IT" dirty="0">
                <a:solidFill>
                  <a:srgbClr val="666666"/>
                </a:solidFill>
                <a:latin typeface="Georgia" panose="02040502050405020303" pitchFamily="18" charset="0"/>
              </a:rPr>
              <a:t> the </a:t>
            </a:r>
            <a:r>
              <a:rPr lang="it-IT" dirty="0" err="1">
                <a:solidFill>
                  <a:srgbClr val="666666"/>
                </a:solidFill>
                <a:latin typeface="Georgia" panose="02040502050405020303" pitchFamily="18" charset="0"/>
              </a:rPr>
              <a:t>number</a:t>
            </a:r>
            <a:r>
              <a:rPr lang="it-IT" dirty="0">
                <a:solidFill>
                  <a:srgbClr val="666666"/>
                </a:solidFill>
                <a:latin typeface="Georgia" panose="02040502050405020303" pitchFamily="18" charset="0"/>
              </a:rPr>
              <a:t> of </a:t>
            </a:r>
            <a:r>
              <a:rPr lang="it-IT" dirty="0" err="1">
                <a:solidFill>
                  <a:srgbClr val="666666"/>
                </a:solidFill>
                <a:latin typeface="Georgia" panose="02040502050405020303" pitchFamily="18" charset="0"/>
              </a:rPr>
              <a:t>connected</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voxels</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that</a:t>
            </a:r>
            <a:r>
              <a:rPr lang="it-IT" dirty="0">
                <a:solidFill>
                  <a:srgbClr val="666666"/>
                </a:solidFill>
                <a:latin typeface="Georgia" panose="02040502050405020303" pitchFamily="18" charset="0"/>
              </a:rPr>
              <a:t> share the </a:t>
            </a:r>
            <a:r>
              <a:rPr lang="it-IT" dirty="0" err="1">
                <a:solidFill>
                  <a:srgbClr val="666666"/>
                </a:solidFill>
                <a:latin typeface="Georgia" panose="02040502050405020303" pitchFamily="18" charset="0"/>
              </a:rPr>
              <a:t>same</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gray</a:t>
            </a:r>
            <a:r>
              <a:rPr lang="it-IT" dirty="0">
                <a:solidFill>
                  <a:srgbClr val="666666"/>
                </a:solidFill>
                <a:latin typeface="Georgia" panose="02040502050405020303" pitchFamily="18" charset="0"/>
              </a:rPr>
              <a:t> level </a:t>
            </a:r>
            <a:r>
              <a:rPr lang="it-IT" dirty="0" err="1">
                <a:solidFill>
                  <a:srgbClr val="666666"/>
                </a:solidFill>
                <a:latin typeface="Georgia" panose="02040502050405020303" pitchFamily="18" charset="0"/>
              </a:rPr>
              <a:t>intensity</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r>
              <a:rPr lang="it-IT" dirty="0" err="1">
                <a:solidFill>
                  <a:srgbClr val="666666"/>
                </a:solidFill>
                <a:latin typeface="Georgia" panose="02040502050405020303" pitchFamily="18" charset="0"/>
              </a:rPr>
              <a:t>This</a:t>
            </a:r>
            <a:r>
              <a:rPr lang="it-IT" i="1" dirty="0">
                <a:solidFill>
                  <a:srgbClr val="666666"/>
                </a:solidFill>
                <a:latin typeface="Georgia" panose="02040502050405020303" pitchFamily="18" charset="0"/>
              </a:rPr>
              <a:t> </a:t>
            </a:r>
            <a:r>
              <a:rPr lang="it-IT" dirty="0">
                <a:solidFill>
                  <a:srgbClr val="666666"/>
                </a:solidFill>
                <a:latin typeface="Georgia" panose="02040502050405020303" pitchFamily="18" charset="0"/>
              </a:rPr>
              <a:t>features are </a:t>
            </a:r>
            <a:r>
              <a:rPr lang="it-IT" dirty="0" err="1">
                <a:solidFill>
                  <a:srgbClr val="666666"/>
                </a:solidFill>
                <a:latin typeface="Georgia" panose="02040502050405020303" pitchFamily="18" charset="0"/>
              </a:rPr>
              <a:t>rotation</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indepedent</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endParaRPr lang="it-IT" dirty="0">
              <a:solidFill>
                <a:srgbClr val="666666"/>
              </a:solidFill>
              <a:latin typeface="Georgia" panose="02040502050405020303" pitchFamily="18" charset="0"/>
            </a:endParaRPr>
          </a:p>
          <a:p>
            <a:br>
              <a:rPr lang="it-IT" dirty="0">
                <a:solidFill>
                  <a:srgbClr val="666666"/>
                </a:solidFill>
                <a:latin typeface="Georgia" panose="02040502050405020303" pitchFamily="18" charset="0"/>
              </a:rPr>
            </a:br>
            <a:endParaRPr lang="it-IT" dirty="0">
              <a:solidFill>
                <a:srgbClr val="666666"/>
              </a:solidFill>
              <a:latin typeface="Georgia" panose="02040502050405020303" pitchFamily="18" charset="0"/>
            </a:endParaRPr>
          </a:p>
          <a:p>
            <a:pPr marL="285750" indent="-285750">
              <a:buFont typeface="Arial" panose="020B0604020202020204" pitchFamily="34" charset="0"/>
              <a:buChar char="•"/>
            </a:pPr>
            <a:r>
              <a:rPr lang="en-US" sz="2000" i="1" dirty="0">
                <a:solidFill>
                  <a:srgbClr val="666666"/>
                </a:solidFill>
                <a:latin typeface="Georgia" panose="02040502050405020303" pitchFamily="18" charset="0"/>
              </a:rPr>
              <a:t>NGTDM</a:t>
            </a:r>
            <a:r>
              <a:rPr lang="en-US" i="1" dirty="0">
                <a:solidFill>
                  <a:srgbClr val="666666"/>
                </a:solidFill>
                <a:latin typeface="Georgia" panose="02040502050405020303" pitchFamily="18" charset="0"/>
              </a:rPr>
              <a:t>(</a:t>
            </a:r>
            <a:r>
              <a:rPr lang="en-US" i="1" dirty="0" err="1">
                <a:solidFill>
                  <a:srgbClr val="666666"/>
                </a:solidFill>
                <a:latin typeface="Georgia" panose="02040502050405020303" pitchFamily="18" charset="0"/>
              </a:rPr>
              <a:t>Neighbouring</a:t>
            </a:r>
            <a:r>
              <a:rPr lang="en-US" i="1" dirty="0">
                <a:solidFill>
                  <a:srgbClr val="666666"/>
                </a:solidFill>
                <a:latin typeface="Georgia" panose="02040502050405020303" pitchFamily="18" charset="0"/>
              </a:rPr>
              <a:t> Gray Tone Difference 	        Matrix</a:t>
            </a:r>
            <a:r>
              <a:rPr lang="en-US" sz="2000" i="1" dirty="0">
                <a:solidFill>
                  <a:srgbClr val="666666"/>
                </a:solidFill>
                <a:latin typeface="Georgia" panose="02040502050405020303" pitchFamily="18" charset="0"/>
              </a:rPr>
              <a:t>):5/59</a:t>
            </a:r>
            <a:br>
              <a:rPr lang="en-US" sz="2000" i="1" dirty="0">
                <a:solidFill>
                  <a:srgbClr val="666666"/>
                </a:solidFill>
                <a:latin typeface="Georgia" panose="02040502050405020303" pitchFamily="18" charset="0"/>
              </a:rPr>
            </a:br>
            <a:br>
              <a:rPr lang="en-US" i="1" dirty="0">
                <a:solidFill>
                  <a:srgbClr val="666666"/>
                </a:solidFill>
                <a:latin typeface="Georgia" panose="02040502050405020303" pitchFamily="18" charset="0"/>
              </a:rPr>
            </a:br>
            <a:r>
              <a:rPr lang="en-US" i="1" dirty="0">
                <a:solidFill>
                  <a:srgbClr val="666666"/>
                </a:solidFill>
                <a:latin typeface="Georgia" panose="02040502050405020303" pitchFamily="18" charset="0"/>
              </a:rPr>
              <a:t>A NGTDM quantifies the difference between a gray value and the average gray value of its </a:t>
            </a:r>
            <a:r>
              <a:rPr lang="en-US" i="1" dirty="0" err="1">
                <a:solidFill>
                  <a:srgbClr val="666666"/>
                </a:solidFill>
                <a:latin typeface="Georgia" panose="02040502050405020303" pitchFamily="18" charset="0"/>
              </a:rPr>
              <a:t>neighbours</a:t>
            </a:r>
            <a:r>
              <a:rPr lang="en-US" i="1" dirty="0">
                <a:solidFill>
                  <a:srgbClr val="666666"/>
                </a:solidFill>
                <a:latin typeface="Georgia" panose="02040502050405020303" pitchFamily="18" charset="0"/>
              </a:rPr>
              <a:t>.</a:t>
            </a:r>
            <a:endParaRPr lang="it-IT" i="1" dirty="0">
              <a:solidFill>
                <a:srgbClr val="666666"/>
              </a:solidFill>
              <a:latin typeface="Georgia" panose="02040502050405020303" pitchFamily="18" charset="0"/>
            </a:endParaRPr>
          </a:p>
        </p:txBody>
      </p:sp>
      <p:pic>
        <p:nvPicPr>
          <p:cNvPr id="11" name="Immagine 10">
            <a:extLst>
              <a:ext uri="{FF2B5EF4-FFF2-40B4-BE49-F238E27FC236}">
                <a16:creationId xmlns:a16="http://schemas.microsoft.com/office/drawing/2014/main" id="{3118D057-CA4A-4E5C-B598-F8839FFCFE0A}"/>
              </a:ext>
            </a:extLst>
          </p:cNvPr>
          <p:cNvPicPr>
            <a:picLocks noChangeAspect="1"/>
          </p:cNvPicPr>
          <p:nvPr/>
        </p:nvPicPr>
        <p:blipFill>
          <a:blip r:embed="rId3"/>
          <a:stretch>
            <a:fillRect/>
          </a:stretch>
        </p:blipFill>
        <p:spPr>
          <a:xfrm>
            <a:off x="5422604" y="788110"/>
            <a:ext cx="3739035" cy="1783640"/>
          </a:xfrm>
          <a:prstGeom prst="rect">
            <a:avLst/>
          </a:prstGeom>
        </p:spPr>
      </p:pic>
      <p:pic>
        <p:nvPicPr>
          <p:cNvPr id="12" name="Immagine 11">
            <a:extLst>
              <a:ext uri="{FF2B5EF4-FFF2-40B4-BE49-F238E27FC236}">
                <a16:creationId xmlns:a16="http://schemas.microsoft.com/office/drawing/2014/main" id="{60822F3C-BEEC-4199-BCE3-B0DBB28F313A}"/>
              </a:ext>
            </a:extLst>
          </p:cNvPr>
          <p:cNvPicPr>
            <a:picLocks noChangeAspect="1"/>
          </p:cNvPicPr>
          <p:nvPr/>
        </p:nvPicPr>
        <p:blipFill>
          <a:blip r:embed="rId4"/>
          <a:stretch>
            <a:fillRect/>
          </a:stretch>
        </p:blipFill>
        <p:spPr>
          <a:xfrm>
            <a:off x="5330188" y="3097440"/>
            <a:ext cx="3775296" cy="1641778"/>
          </a:xfrm>
          <a:prstGeom prst="rect">
            <a:avLst/>
          </a:prstGeom>
        </p:spPr>
      </p:pic>
    </p:spTree>
    <p:extLst>
      <p:ext uri="{BB962C8B-B14F-4D97-AF65-F5344CB8AC3E}">
        <p14:creationId xmlns:p14="http://schemas.microsoft.com/office/powerpoint/2010/main" val="3159512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3000" t="10000" r="-3000" b="1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16</a:t>
            </a:fld>
            <a:endParaRPr lang="it-IT"/>
          </a:p>
        </p:txBody>
      </p:sp>
      <p:sp>
        <p:nvSpPr>
          <p:cNvPr id="9" name="CasellaDiTesto 8">
            <a:extLst>
              <a:ext uri="{FF2B5EF4-FFF2-40B4-BE49-F238E27FC236}">
                <a16:creationId xmlns:a16="http://schemas.microsoft.com/office/drawing/2014/main" id="{C62FCD8B-899E-AC44-B7CF-6E3D34AACBF3}"/>
              </a:ext>
            </a:extLst>
          </p:cNvPr>
          <p:cNvSpPr txBox="1"/>
          <p:nvPr/>
        </p:nvSpPr>
        <p:spPr>
          <a:xfrm>
            <a:off x="738102" y="426235"/>
            <a:ext cx="4719524" cy="523220"/>
          </a:xfrm>
          <a:prstGeom prst="rect">
            <a:avLst/>
          </a:prstGeom>
          <a:noFill/>
        </p:spPr>
        <p:txBody>
          <a:bodyPr wrap="square" rtlCol="0">
            <a:spAutoFit/>
          </a:bodyPr>
          <a:lstStyle/>
          <a:p>
            <a:r>
              <a:rPr lang="it-IT" sz="2800" dirty="0">
                <a:solidFill>
                  <a:srgbClr val="666666"/>
                </a:solidFill>
                <a:latin typeface="Georgia" panose="02040502050405020303" pitchFamily="18" charset="0"/>
              </a:rPr>
              <a:t>Feature selection</a:t>
            </a:r>
            <a:endParaRPr lang="it-IT" sz="2800" dirty="0"/>
          </a:p>
        </p:txBody>
      </p:sp>
      <p:pic>
        <p:nvPicPr>
          <p:cNvPr id="10" name="Immagine 9">
            <a:extLst>
              <a:ext uri="{FF2B5EF4-FFF2-40B4-BE49-F238E27FC236}">
                <a16:creationId xmlns:a16="http://schemas.microsoft.com/office/drawing/2014/main" id="{FC1ED150-6853-7349-A9B2-F6B259C90580}"/>
              </a:ext>
            </a:extLst>
          </p:cNvPr>
          <p:cNvPicPr>
            <a:picLocks noChangeAspect="1"/>
          </p:cNvPicPr>
          <p:nvPr/>
        </p:nvPicPr>
        <p:blipFill>
          <a:blip r:embed="rId2"/>
          <a:stretch>
            <a:fillRect/>
          </a:stretch>
        </p:blipFill>
        <p:spPr>
          <a:xfrm>
            <a:off x="0" y="0"/>
            <a:ext cx="564856" cy="558266"/>
          </a:xfrm>
          <a:prstGeom prst="rect">
            <a:avLst/>
          </a:prstGeom>
        </p:spPr>
      </p:pic>
      <p:sp>
        <p:nvSpPr>
          <p:cNvPr id="11" name="CasellaDiTesto 10">
            <a:extLst>
              <a:ext uri="{FF2B5EF4-FFF2-40B4-BE49-F238E27FC236}">
                <a16:creationId xmlns:a16="http://schemas.microsoft.com/office/drawing/2014/main" id="{36812C14-95C2-6C41-827E-5C4C04D92FF8}"/>
              </a:ext>
            </a:extLst>
          </p:cNvPr>
          <p:cNvSpPr txBox="1"/>
          <p:nvPr/>
        </p:nvSpPr>
        <p:spPr>
          <a:xfrm>
            <a:off x="403493" y="1167389"/>
            <a:ext cx="5054133" cy="3108543"/>
          </a:xfrm>
          <a:prstGeom prst="rect">
            <a:avLst/>
          </a:prstGeom>
          <a:noFill/>
        </p:spPr>
        <p:txBody>
          <a:bodyPr wrap="square" rtlCol="0">
            <a:spAutoFit/>
          </a:bodyPr>
          <a:lstStyle/>
          <a:p>
            <a:r>
              <a:rPr lang="it-IT" i="1" dirty="0" err="1">
                <a:solidFill>
                  <a:srgbClr val="666666"/>
                </a:solidFill>
                <a:latin typeface="Georgia" panose="02040502050405020303" pitchFamily="18" charset="0"/>
              </a:rPr>
              <a:t>We have extracted a subset of features from the initial pool of 58 features.</a:t>
            </a:r>
            <a:endParaRPr lang="it-IT" i="1" dirty="0">
              <a:solidFill>
                <a:srgbClr val="666666"/>
              </a:solidFill>
              <a:latin typeface="Georgia" panose="02040502050405020303" pitchFamily="18" charset="0"/>
            </a:endParaRPr>
          </a:p>
          <a:p>
            <a:endParaRPr lang="it-IT" i="1" dirty="0">
              <a:solidFill>
                <a:srgbClr val="666666"/>
              </a:solidFill>
              <a:latin typeface="Georgia" panose="02040502050405020303" pitchFamily="18" charset="0"/>
            </a:endParaRPr>
          </a:p>
          <a:p>
            <a:r>
              <a:rPr lang="it-IT" i="1" dirty="0">
                <a:solidFill>
                  <a:srgbClr val="666666"/>
                </a:solidFill>
                <a:latin typeface="Georgia" panose="02040502050405020303" pitchFamily="18" charset="0"/>
              </a:rPr>
              <a:t>The method of feature selection is based on a forward selection implemented in KNIME. </a:t>
            </a:r>
          </a:p>
          <a:p>
            <a:r>
              <a:rPr lang="it-IT" i="1" dirty="0">
                <a:solidFill>
                  <a:srgbClr val="666666"/>
                </a:solidFill>
                <a:latin typeface="Georgia" panose="02040502050405020303" pitchFamily="18" charset="0"/>
              </a:rPr>
              <a:t>The forward selection is preceded by a  correlation filter, which </a:t>
            </a:r>
            <a:r>
              <a:rPr lang="en" i="1">
                <a:solidFill>
                  <a:srgbClr val="666666"/>
                </a:solidFill>
                <a:latin typeface="Georgia" panose="02040502050405020303" pitchFamily="18" charset="0"/>
              </a:rPr>
              <a:t>reduce our feature set by removing highly correlated features. A smaller feature set requires fewer iterations and hence reduces the runtime.</a:t>
            </a:r>
            <a:endParaRPr lang="it-IT" i="1" dirty="0">
              <a:solidFill>
                <a:srgbClr val="666666"/>
              </a:solidFill>
              <a:latin typeface="Georgia" panose="02040502050405020303" pitchFamily="18" charset="0"/>
            </a:endParaRPr>
          </a:p>
          <a:p>
            <a:endParaRPr lang="it-IT" i="1" dirty="0">
              <a:solidFill>
                <a:srgbClr val="666666"/>
              </a:solidFill>
              <a:latin typeface="Georgia" panose="02040502050405020303" pitchFamily="18" charset="0"/>
            </a:endParaRPr>
          </a:p>
          <a:p>
            <a:r>
              <a:rPr lang="en" i="1" dirty="0">
                <a:solidFill>
                  <a:srgbClr val="666666"/>
                </a:solidFill>
                <a:latin typeface="Georgia" panose="02040502050405020303" pitchFamily="18" charset="0"/>
              </a:rPr>
              <a:t>After the iteration, 17 columns are chosen, beyond the label column.</a:t>
            </a:r>
          </a:p>
          <a:p>
            <a:endParaRPr lang="en" i="1" dirty="0">
              <a:solidFill>
                <a:srgbClr val="666666"/>
              </a:solidFill>
              <a:latin typeface="Georgia" panose="02040502050405020303" pitchFamily="18" charset="0"/>
            </a:endParaRPr>
          </a:p>
          <a:p>
            <a:endParaRPr lang="it-IT" i="1" dirty="0">
              <a:solidFill>
                <a:srgbClr val="666666"/>
              </a:solidFill>
              <a:latin typeface="Georgia" panose="02040502050405020303" pitchFamily="18" charset="0"/>
            </a:endParaRPr>
          </a:p>
        </p:txBody>
      </p:sp>
      <p:pic>
        <p:nvPicPr>
          <p:cNvPr id="23" name="Immagine 22">
            <a:extLst>
              <a:ext uri="{FF2B5EF4-FFF2-40B4-BE49-F238E27FC236}">
                <a16:creationId xmlns:a16="http://schemas.microsoft.com/office/drawing/2014/main" id="{5A4A54A4-BD35-C94D-831C-BE45FAC73DE4}"/>
              </a:ext>
            </a:extLst>
          </p:cNvPr>
          <p:cNvPicPr>
            <a:picLocks noChangeAspect="1"/>
          </p:cNvPicPr>
          <p:nvPr/>
        </p:nvPicPr>
        <p:blipFill>
          <a:blip r:embed="rId3"/>
          <a:stretch>
            <a:fillRect/>
          </a:stretch>
        </p:blipFill>
        <p:spPr>
          <a:xfrm>
            <a:off x="5630872" y="514349"/>
            <a:ext cx="3073400" cy="4114800"/>
          </a:xfrm>
          <a:prstGeom prst="rect">
            <a:avLst/>
          </a:prstGeom>
        </p:spPr>
      </p:pic>
    </p:spTree>
    <p:extLst>
      <p:ext uri="{BB962C8B-B14F-4D97-AF65-F5344CB8AC3E}">
        <p14:creationId xmlns:p14="http://schemas.microsoft.com/office/powerpoint/2010/main" val="2778393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17</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r>
              <a:rPr lang="en" dirty="0" err="1">
                <a:solidFill>
                  <a:srgbClr val="666666"/>
                </a:solidFill>
              </a:rPr>
              <a:t>The selected features works well also because in the paper “</a:t>
            </a:r>
            <a:r>
              <a:rPr lang="en" sz="1300" dirty="0" err="1">
                <a:solidFill>
                  <a:srgbClr val="666666"/>
                </a:solidFill>
              </a:rPr>
              <a:t>Parameters Influencing PET Imaging Features: A Phantom Study with Irregular and Heterogeneous Synthetic Lesions” </a:t>
            </a:r>
            <a:r>
              <a:rPr lang="it-IT" sz="900" dirty="0">
                <a:solidFill>
                  <a:srgbClr val="666666"/>
                </a:solidFill>
              </a:rPr>
              <a:t>[2]</a:t>
            </a:r>
            <a:r>
              <a:rPr lang="en" dirty="0" err="1">
                <a:solidFill>
                  <a:srgbClr val="666666"/>
                </a:solidFill>
              </a:rPr>
              <a:t> some of them (5) marked as those that have better stability on different reconstruction setting.</a:t>
            </a:r>
          </a:p>
          <a:p>
            <a:pPr marL="127000" indent="0">
              <a:buClr>
                <a:srgbClr val="666666"/>
              </a:buClr>
              <a:buNone/>
            </a:pPr>
            <a:endParaRPr lang="en" dirty="0" err="1">
              <a:solidFill>
                <a:srgbClr val="666666"/>
              </a:solidFill>
            </a:endParaRPr>
          </a:p>
          <a:p>
            <a:pPr marL="127000" indent="0">
              <a:buClr>
                <a:srgbClr val="666666"/>
              </a:buClr>
              <a:buNone/>
            </a:pPr>
            <a:r>
              <a:rPr lang="en" dirty="0" err="1">
                <a:solidFill>
                  <a:srgbClr val="666666"/>
                </a:solidFill>
              </a:rPr>
              <a:t>The variables:</a:t>
            </a:r>
            <a:endParaRPr lang="it-IT" dirty="0" err="1">
              <a:solidFill>
                <a:srgbClr val="666666"/>
              </a:solidFill>
            </a:endParaRPr>
          </a:p>
          <a:p>
            <a:pPr>
              <a:buClr>
                <a:srgbClr val="666666"/>
              </a:buClr>
              <a:buFont typeface="Wingdings" pitchFamily="2" charset="2"/>
              <a:buChar char="§"/>
            </a:pPr>
            <a:r>
              <a:rPr lang="it-IT" sz="1200" dirty="0">
                <a:solidFill>
                  <a:srgbClr val="666666"/>
                </a:solidFill>
              </a:rPr>
              <a:t>Spherical disproportion</a:t>
            </a:r>
          </a:p>
          <a:p>
            <a:pPr>
              <a:buClr>
                <a:srgbClr val="666666"/>
              </a:buClr>
              <a:buFont typeface="Wingdings" pitchFamily="2" charset="2"/>
              <a:buChar char="§"/>
            </a:pPr>
            <a:r>
              <a:rPr lang="it-IT" sz="1200" dirty="0">
                <a:solidFill>
                  <a:srgbClr val="666666"/>
                </a:solidFill>
              </a:rPr>
              <a:t>SV</a:t>
            </a:r>
          </a:p>
          <a:p>
            <a:pPr>
              <a:buClr>
                <a:srgbClr val="666666"/>
              </a:buClr>
              <a:buFont typeface="Wingdings" pitchFamily="2" charset="2"/>
              <a:buChar char="§"/>
            </a:pPr>
            <a:r>
              <a:rPr lang="it-IT" sz="1200" dirty="0">
                <a:solidFill>
                  <a:srgbClr val="666666"/>
                </a:solidFill>
              </a:rPr>
              <a:t>GLCM_Homogeneity</a:t>
            </a: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r>
              <a:rPr lang="it-IT" sz="1200" dirty="0">
                <a:solidFill>
                  <a:srgbClr val="666666"/>
                </a:solidFill>
              </a:rPr>
              <a:t>GLSZM_GLM</a:t>
            </a:r>
          </a:p>
          <a:p>
            <a:pPr>
              <a:buClr>
                <a:srgbClr val="666666"/>
              </a:buClr>
              <a:buFont typeface="Wingdings" pitchFamily="2" charset="2"/>
              <a:buChar char="§"/>
            </a:pPr>
            <a:endParaRPr lang="it-IT" dirty="0">
              <a:solidFill>
                <a:srgbClr val="666666"/>
              </a:solidFill>
            </a:endParaRPr>
          </a:p>
        </p:txBody>
      </p:sp>
      <p:pic>
        <p:nvPicPr>
          <p:cNvPr id="8" name="Immagine 7">
            <a:extLst>
              <a:ext uri="{FF2B5EF4-FFF2-40B4-BE49-F238E27FC236}">
                <a16:creationId xmlns:a16="http://schemas.microsoft.com/office/drawing/2014/main" id="{6D85BB3F-69BD-A044-8753-A68DD823B24E}"/>
              </a:ext>
            </a:extLst>
          </p:cNvPr>
          <p:cNvPicPr>
            <a:picLocks noChangeAspect="1"/>
          </p:cNvPicPr>
          <p:nvPr/>
        </p:nvPicPr>
        <p:blipFill>
          <a:blip r:embed="rId2"/>
          <a:stretch>
            <a:fillRect/>
          </a:stretch>
        </p:blipFill>
        <p:spPr>
          <a:xfrm>
            <a:off x="4983816" y="0"/>
            <a:ext cx="4160184" cy="5143500"/>
          </a:xfrm>
          <a:prstGeom prst="rect">
            <a:avLst/>
          </a:prstGeom>
        </p:spPr>
      </p:pic>
    </p:spTree>
    <p:extLst>
      <p:ext uri="{BB962C8B-B14F-4D97-AF65-F5344CB8AC3E}">
        <p14:creationId xmlns:p14="http://schemas.microsoft.com/office/powerpoint/2010/main" val="1965402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5000" r="-27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5" name="Google Shape;361;p33">
            <a:extLst>
              <a:ext uri="{FF2B5EF4-FFF2-40B4-BE49-F238E27FC236}">
                <a16:creationId xmlns:a16="http://schemas.microsoft.com/office/drawing/2014/main" id="{BB0826FB-4182-7C49-B6EB-E1D7A3F26615}"/>
              </a:ext>
            </a:extLst>
          </p:cNvPr>
          <p:cNvSpPr/>
          <p:nvPr/>
        </p:nvSpPr>
        <p:spPr>
          <a:xfrm>
            <a:off x="5967647" y="797092"/>
            <a:ext cx="1934679" cy="1272339"/>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rgbClr val="FFFFFF"/>
                </a:solidFill>
                <a:latin typeface="Nunito Sans"/>
                <a:ea typeface="Nunito Sans"/>
                <a:cs typeface="Nunito Sans"/>
                <a:sym typeface="Nunito Sans"/>
              </a:rPr>
              <a:t>Cross validation model</a:t>
            </a:r>
            <a:endParaRPr sz="1700" b="1" dirty="0">
              <a:solidFill>
                <a:srgbClr val="FFFFFF"/>
              </a:solidFill>
              <a:latin typeface="Nunito Sans"/>
              <a:ea typeface="Nunito Sans"/>
              <a:cs typeface="Nunito Sans"/>
              <a:sym typeface="Nunito Sans"/>
            </a:endParaRPr>
          </a:p>
        </p:txBody>
      </p:sp>
      <p:sp>
        <p:nvSpPr>
          <p:cNvPr id="6" name="Google Shape;363;p33">
            <a:extLst>
              <a:ext uri="{FF2B5EF4-FFF2-40B4-BE49-F238E27FC236}">
                <a16:creationId xmlns:a16="http://schemas.microsoft.com/office/drawing/2014/main" id="{18AF8F1C-2396-234F-984C-A8F113CBF408}"/>
              </a:ext>
            </a:extLst>
          </p:cNvPr>
          <p:cNvSpPr/>
          <p:nvPr/>
        </p:nvSpPr>
        <p:spPr>
          <a:xfrm>
            <a:off x="7244093" y="637134"/>
            <a:ext cx="1861391" cy="1592253"/>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Score the model</a:t>
            </a:r>
            <a:endParaRPr dirty="0">
              <a:solidFill>
                <a:srgbClr val="FFFFFF"/>
              </a:solidFill>
              <a:latin typeface="Nunito Sans"/>
              <a:ea typeface="Nunito Sans"/>
              <a:cs typeface="Nunito Sans"/>
              <a:sym typeface="Nunito Sans"/>
            </a:endParaRPr>
          </a:p>
        </p:txBody>
      </p:sp>
      <p:sp>
        <p:nvSpPr>
          <p:cNvPr id="7" name="Google Shape;364;p33">
            <a:extLst>
              <a:ext uri="{FF2B5EF4-FFF2-40B4-BE49-F238E27FC236}">
                <a16:creationId xmlns:a16="http://schemas.microsoft.com/office/drawing/2014/main" id="{6B9D8DEB-8AD0-1E47-99D0-B63241E3F734}"/>
              </a:ext>
            </a:extLst>
          </p:cNvPr>
          <p:cNvSpPr/>
          <p:nvPr/>
        </p:nvSpPr>
        <p:spPr>
          <a:xfrm>
            <a:off x="4937745" y="947964"/>
            <a:ext cx="1520792" cy="970597"/>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sp>
        <p:nvSpPr>
          <p:cNvPr id="9" name="Google Shape;137;p20">
            <a:extLst>
              <a:ext uri="{FF2B5EF4-FFF2-40B4-BE49-F238E27FC236}">
                <a16:creationId xmlns:a16="http://schemas.microsoft.com/office/drawing/2014/main" id="{0C1BDAB1-297B-314D-ABAA-0056AEB5E1CB}"/>
              </a:ext>
            </a:extLst>
          </p:cNvPr>
          <p:cNvSpPr txBox="1">
            <a:spLocks/>
          </p:cNvSpPr>
          <p:nvPr/>
        </p:nvSpPr>
        <p:spPr>
          <a:xfrm>
            <a:off x="188958" y="646697"/>
            <a:ext cx="4411405" cy="3850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4-fold cross validation models</a:t>
            </a:r>
          </a:p>
          <a:p>
            <a:pPr marL="0" indent="0">
              <a:spcBef>
                <a:spcPts val="0"/>
              </a:spcBef>
              <a:buNone/>
            </a:pPr>
            <a:endParaRPr lang="en" sz="2000" i="0" dirty="0">
              <a:solidFill>
                <a:srgbClr val="666666"/>
              </a:solidFill>
              <a:effectLst/>
            </a:endParaRPr>
          </a:p>
          <a:p>
            <a:pPr marL="0" indent="0">
              <a:spcBef>
                <a:spcPts val="0"/>
              </a:spcBef>
              <a:buNone/>
            </a:pPr>
            <a:r>
              <a:rPr lang="en" sz="1400" dirty="0">
                <a:solidFill>
                  <a:srgbClr val="666666"/>
                </a:solidFill>
              </a:rPr>
              <a:t>We implemented 3 main models, all based on 4-fold cross validation. W</a:t>
            </a:r>
            <a:r>
              <a:rPr lang="en" sz="1400">
                <a:solidFill>
                  <a:srgbClr val="666666"/>
                </a:solidFill>
              </a:rPr>
              <a:t>e split the data-set into 4 number of subsets then we perform training on the all the subsets but leave one (4-1) subset for the evaluation of the trained model. In this method, we iterate 4 times with a different subset reserved for testing purpose each time.</a:t>
            </a:r>
          </a:p>
          <a:p>
            <a:pPr marL="0" indent="0">
              <a:spcBef>
                <a:spcPts val="0"/>
              </a:spcBef>
              <a:buNone/>
            </a:pPr>
            <a:endParaRPr lang="en" sz="1400">
              <a:solidFill>
                <a:srgbClr val="666666"/>
              </a:solidFill>
            </a:endParaRPr>
          </a:p>
          <a:p>
            <a:pPr marL="0" indent="0">
              <a:spcBef>
                <a:spcPts val="0"/>
              </a:spcBef>
              <a:buNone/>
            </a:pPr>
            <a:r>
              <a:rPr lang="en" sz="1400">
                <a:solidFill>
                  <a:srgbClr val="666666"/>
                </a:solidFill>
              </a:rPr>
              <a:t>The choice of 4 fold is based on the size of the dataset. </a:t>
            </a:r>
          </a:p>
          <a:p>
            <a:pPr marL="0" indent="0">
              <a:spcBef>
                <a:spcPts val="0"/>
              </a:spcBef>
              <a:buNone/>
            </a:pPr>
            <a:r>
              <a:rPr lang="en" sz="1400">
                <a:solidFill>
                  <a:srgbClr val="666666"/>
                </a:solidFill>
              </a:rPr>
              <a:t>With more folds, such a small dataset would have been of little significance.</a:t>
            </a:r>
            <a:endParaRPr lang="en" dirty="0">
              <a:solidFill>
                <a:srgbClr val="666666"/>
              </a:solidFill>
            </a:endParaRPr>
          </a:p>
          <a:p>
            <a:pPr marL="127000" indent="0">
              <a:buClr>
                <a:srgbClr val="666666"/>
              </a:buClr>
              <a:buNone/>
            </a:pPr>
            <a:endParaRPr lang="en" sz="2000" i="0" dirty="0">
              <a:solidFill>
                <a:srgbClr val="666666"/>
              </a:solidFill>
            </a:endParaRPr>
          </a:p>
        </p:txBody>
      </p:sp>
      <p:sp>
        <p:nvSpPr>
          <p:cNvPr id="3" name="CasellaDiTesto 2">
            <a:extLst>
              <a:ext uri="{FF2B5EF4-FFF2-40B4-BE49-F238E27FC236}">
                <a16:creationId xmlns:a16="http://schemas.microsoft.com/office/drawing/2014/main" id="{6D7FB152-E311-9D49-B661-226FE91FA47A}"/>
              </a:ext>
            </a:extLst>
          </p:cNvPr>
          <p:cNvSpPr txBox="1"/>
          <p:nvPr/>
        </p:nvSpPr>
        <p:spPr>
          <a:xfrm>
            <a:off x="5401875" y="2476362"/>
            <a:ext cx="3684436" cy="1581972"/>
          </a:xfrm>
          <a:prstGeom prst="rect">
            <a:avLst/>
          </a:prstGeom>
          <a:noFill/>
        </p:spPr>
        <p:txBody>
          <a:bodyPr wrap="square" rtlCol="0">
            <a:spAutoFit/>
          </a:bodyPr>
          <a:lstStyle/>
          <a:p>
            <a:pPr>
              <a:lnSpc>
                <a:spcPct val="115000"/>
              </a:lnSpc>
              <a:buClr>
                <a:srgbClr val="F67031"/>
              </a:buClr>
              <a:buSzPts val="1600"/>
            </a:pPr>
            <a:r>
              <a:rPr lang="en" sz="1600" i="1" dirty="0">
                <a:solidFill>
                  <a:srgbClr val="666666"/>
                </a:solidFill>
                <a:latin typeface="Georgia"/>
                <a:sym typeface="Georgia"/>
              </a:rPr>
              <a:t>Advantages of cross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Each sample of the original dataset is used once for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All samples being used for both training and testing phases.</a:t>
            </a:r>
          </a:p>
          <a:p>
            <a:endParaRPr lang="it-IT"/>
          </a:p>
        </p:txBody>
      </p:sp>
    </p:spTree>
    <p:extLst>
      <p:ext uri="{BB962C8B-B14F-4D97-AF65-F5344CB8AC3E}">
        <p14:creationId xmlns:p14="http://schemas.microsoft.com/office/powerpoint/2010/main" val="405623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dirty="0"/>
              <a:t>Goal of the Project</a:t>
            </a:r>
          </a:p>
          <a:p>
            <a:pPr lvl="0">
              <a:lnSpc>
                <a:spcPct val="150000"/>
              </a:lnSpc>
              <a:buClr>
                <a:schemeClr val="tx1"/>
              </a:buClr>
            </a:pPr>
            <a:r>
              <a:rPr lang="it-IT" dirty="0"/>
              <a:t>Machine Learning </a:t>
            </a:r>
            <a:r>
              <a:rPr lang="it-IT" dirty="0" err="1"/>
              <a:t>applied</a:t>
            </a:r>
            <a:r>
              <a:rPr lang="it-IT" dirty="0"/>
              <a:t> to </a:t>
            </a:r>
            <a:r>
              <a:rPr lang="it-IT" dirty="0" err="1"/>
              <a:t>medical</a:t>
            </a:r>
            <a:r>
              <a:rPr lang="it-IT" dirty="0"/>
              <a:t> imaging</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err="1"/>
              <a:t>Knime</a:t>
            </a:r>
            <a:r>
              <a:rPr lang="it-IT" dirty="0"/>
              <a:t> model</a:t>
            </a:r>
          </a:p>
          <a:p>
            <a:pPr lvl="1">
              <a:lnSpc>
                <a:spcPct val="150000"/>
              </a:lnSpc>
              <a:buClr>
                <a:schemeClr val="tx1"/>
              </a:buClr>
            </a:pPr>
            <a:r>
              <a:rPr lang="it-IT" dirty="0">
                <a:solidFill>
                  <a:srgbClr val="666666"/>
                </a:solidFill>
              </a:rPr>
              <a:t>Training</a:t>
            </a:r>
          </a:p>
          <a:p>
            <a:pPr lvl="1">
              <a:lnSpc>
                <a:spcPct val="150000"/>
              </a:lnSpc>
              <a:buClr>
                <a:schemeClr val="tx1"/>
              </a:buClr>
            </a:pPr>
            <a:r>
              <a:rPr lang="it-IT" dirty="0">
                <a:solidFill>
                  <a:srgbClr val="666666"/>
                </a:solidFill>
              </a:rPr>
              <a:t>Testing</a:t>
            </a:r>
          </a:p>
          <a:p>
            <a:pPr lvl="0">
              <a:lnSpc>
                <a:spcPct val="150000"/>
              </a:lnSpc>
              <a:buClr>
                <a:schemeClr val="tx1"/>
              </a:buClr>
            </a:pPr>
            <a:r>
              <a:rPr lang="it-IT" dirty="0" err="1">
                <a:solidFill>
                  <a:srgbClr val="FF0000"/>
                </a:solidFill>
              </a:rPr>
              <a:t>Conclusions</a:t>
            </a:r>
            <a:endParaRPr lang="it-IT" dirty="0">
              <a:solidFill>
                <a:srgbClr val="FF0000"/>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6" name="Immagine 5">
            <a:extLst>
              <a:ext uri="{FF2B5EF4-FFF2-40B4-BE49-F238E27FC236}">
                <a16:creationId xmlns:a16="http://schemas.microsoft.com/office/drawing/2014/main" id="{4C3F3C1C-8584-694F-82A2-3D2905FFA606}"/>
              </a:ext>
            </a:extLst>
          </p:cNvPr>
          <p:cNvPicPr>
            <a:picLocks noChangeAspect="1"/>
          </p:cNvPicPr>
          <p:nvPr/>
        </p:nvPicPr>
        <p:blipFill>
          <a:blip r:embed="rId4"/>
          <a:stretch>
            <a:fillRect/>
          </a:stretch>
        </p:blipFill>
        <p:spPr>
          <a:xfrm>
            <a:off x="5051948" y="2054680"/>
            <a:ext cx="3664998" cy="1874012"/>
          </a:xfrm>
          <a:prstGeom prst="rect">
            <a:avLst/>
          </a:prstGeom>
        </p:spPr>
      </p:pic>
      <p:pic>
        <p:nvPicPr>
          <p:cNvPr id="8" name="Immagine 7">
            <a:extLst>
              <a:ext uri="{FF2B5EF4-FFF2-40B4-BE49-F238E27FC236}">
                <a16:creationId xmlns:a16="http://schemas.microsoft.com/office/drawing/2014/main" id="{2A4D2EA6-4238-AF4E-8642-3402C2D3DA15}"/>
              </a:ext>
            </a:extLst>
          </p:cNvPr>
          <p:cNvPicPr>
            <a:picLocks noChangeAspect="1"/>
          </p:cNvPicPr>
          <p:nvPr/>
        </p:nvPicPr>
        <p:blipFill>
          <a:blip r:embed="rId5"/>
          <a:stretch>
            <a:fillRect/>
          </a:stretch>
        </p:blipFill>
        <p:spPr>
          <a:xfrm>
            <a:off x="0" y="4516836"/>
            <a:ext cx="9144000" cy="626664"/>
          </a:xfrm>
          <a:prstGeom prst="rect">
            <a:avLst/>
          </a:prstGeom>
        </p:spPr>
      </p:pic>
      <p:sp>
        <p:nvSpPr>
          <p:cNvPr id="18" name="Google Shape;137;p20">
            <a:extLst>
              <a:ext uri="{FF2B5EF4-FFF2-40B4-BE49-F238E27FC236}">
                <a16:creationId xmlns:a16="http://schemas.microsoft.com/office/drawing/2014/main" id="{8FE0D0F4-0A2B-514D-A691-8B21FB0D2A22}"/>
              </a:ext>
            </a:extLst>
          </p:cNvPr>
          <p:cNvSpPr txBox="1">
            <a:spLocks/>
          </p:cNvSpPr>
          <p:nvPr/>
        </p:nvSpPr>
        <p:spPr>
          <a:xfrm>
            <a:off x="564856" y="558266"/>
            <a:ext cx="4487092" cy="3958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SVM</a:t>
            </a:r>
          </a:p>
          <a:p>
            <a:pPr marL="0" indent="0">
              <a:spcBef>
                <a:spcPts val="0"/>
              </a:spcBef>
              <a:buNone/>
            </a:pPr>
            <a:endParaRPr lang="en" i="0" dirty="0">
              <a:solidFill>
                <a:srgbClr val="666666"/>
              </a:solidFill>
            </a:endParaRPr>
          </a:p>
          <a:p>
            <a:pPr marL="0" indent="0">
              <a:spcBef>
                <a:spcPts val="0"/>
              </a:spcBef>
              <a:buNone/>
            </a:pPr>
            <a:endParaRPr lang="en" dirty="0">
              <a:solidFill>
                <a:srgbClr val="666666"/>
              </a:solidFill>
            </a:endParaRPr>
          </a:p>
        </p:txBody>
      </p:sp>
    </p:spTree>
    <p:extLst>
      <p:ext uri="{BB962C8B-B14F-4D97-AF65-F5344CB8AC3E}">
        <p14:creationId xmlns:p14="http://schemas.microsoft.com/office/powerpoint/2010/main" val="19504189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564856" y="751271"/>
            <a:ext cx="3789144" cy="35805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Decision Tree </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4377F266-285F-3645-B953-37F8C0E42B5E}"/>
              </a:ext>
            </a:extLst>
          </p:cNvPr>
          <p:cNvPicPr>
            <a:picLocks noChangeAspect="1"/>
          </p:cNvPicPr>
          <p:nvPr/>
        </p:nvPicPr>
        <p:blipFill>
          <a:blip r:embed="rId4"/>
          <a:stretch>
            <a:fillRect/>
          </a:stretch>
        </p:blipFill>
        <p:spPr>
          <a:xfrm>
            <a:off x="4975859" y="1802332"/>
            <a:ext cx="3924300" cy="2057400"/>
          </a:xfrm>
          <a:prstGeom prst="rect">
            <a:avLst/>
          </a:prstGeom>
        </p:spPr>
      </p:pic>
      <p:pic>
        <p:nvPicPr>
          <p:cNvPr id="6" name="Immagine 5">
            <a:extLst>
              <a:ext uri="{FF2B5EF4-FFF2-40B4-BE49-F238E27FC236}">
                <a16:creationId xmlns:a16="http://schemas.microsoft.com/office/drawing/2014/main" id="{B5C8724E-D248-9D44-9B76-3067FAD25E25}"/>
              </a:ext>
            </a:extLst>
          </p:cNvPr>
          <p:cNvPicPr>
            <a:picLocks noChangeAspect="1"/>
          </p:cNvPicPr>
          <p:nvPr/>
        </p:nvPicPr>
        <p:blipFill>
          <a:blip r:embed="rId5"/>
          <a:stretch>
            <a:fillRect/>
          </a:stretch>
        </p:blipFill>
        <p:spPr>
          <a:xfrm>
            <a:off x="0" y="4544125"/>
            <a:ext cx="9144000" cy="599326"/>
          </a:xfrm>
          <a:prstGeom prst="rect">
            <a:avLst/>
          </a:prstGeom>
        </p:spPr>
      </p:pic>
    </p:spTree>
    <p:extLst>
      <p:ext uri="{BB962C8B-B14F-4D97-AF65-F5344CB8AC3E}">
        <p14:creationId xmlns:p14="http://schemas.microsoft.com/office/powerpoint/2010/main" val="3262325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39728" y="633513"/>
            <a:ext cx="4007144" cy="3915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K-means clustering</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0DBEF052-1E20-0C41-AF34-750A06F4728A}"/>
              </a:ext>
            </a:extLst>
          </p:cNvPr>
          <p:cNvPicPr>
            <a:picLocks noChangeAspect="1"/>
          </p:cNvPicPr>
          <p:nvPr/>
        </p:nvPicPr>
        <p:blipFill>
          <a:blip r:embed="rId4"/>
          <a:stretch>
            <a:fillRect/>
          </a:stretch>
        </p:blipFill>
        <p:spPr>
          <a:xfrm>
            <a:off x="5101390" y="1715688"/>
            <a:ext cx="3898900" cy="1955800"/>
          </a:xfrm>
          <a:prstGeom prst="rect">
            <a:avLst/>
          </a:prstGeom>
        </p:spPr>
      </p:pic>
      <p:pic>
        <p:nvPicPr>
          <p:cNvPr id="5" name="Immagine 4">
            <a:extLst>
              <a:ext uri="{FF2B5EF4-FFF2-40B4-BE49-F238E27FC236}">
                <a16:creationId xmlns:a16="http://schemas.microsoft.com/office/drawing/2014/main" id="{FE25D744-9216-7E45-B8EC-4857C787ACDA}"/>
              </a:ext>
            </a:extLst>
          </p:cNvPr>
          <p:cNvPicPr>
            <a:picLocks noChangeAspect="1"/>
          </p:cNvPicPr>
          <p:nvPr/>
        </p:nvPicPr>
        <p:blipFill>
          <a:blip r:embed="rId5"/>
          <a:stretch>
            <a:fillRect/>
          </a:stretch>
        </p:blipFill>
        <p:spPr>
          <a:xfrm>
            <a:off x="0" y="4548924"/>
            <a:ext cx="9144000" cy="594527"/>
          </a:xfrm>
          <a:prstGeom prst="rect">
            <a:avLst/>
          </a:prstGeom>
        </p:spPr>
      </p:pic>
    </p:spTree>
    <p:extLst>
      <p:ext uri="{BB962C8B-B14F-4D97-AF65-F5344CB8AC3E}">
        <p14:creationId xmlns:p14="http://schemas.microsoft.com/office/powerpoint/2010/main" val="25038956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23</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a:t>
            </a:r>
            <a:r>
              <a:rPr lang="en-US" sz="800" dirty="0" err="1">
                <a:solidFill>
                  <a:srgbClr val="666666"/>
                </a:solidFill>
              </a:rPr>
              <a:t>precisionmedicine</a:t>
            </a:r>
            <a:r>
              <a:rPr lang="en-US" sz="800" dirty="0">
                <a:solidFill>
                  <a:srgbClr val="666666"/>
                </a:solidFill>
              </a:rPr>
              <a:t>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en-US" sz="800" dirty="0">
                <a:solidFill>
                  <a:srgbClr val="666666"/>
                </a:solidFill>
              </a:rPr>
              <a:t>[2] Francesca </a:t>
            </a:r>
            <a:r>
              <a:rPr lang="en-US" sz="800" dirty="0" err="1">
                <a:solidFill>
                  <a:srgbClr val="666666"/>
                </a:solidFill>
              </a:rPr>
              <a:t>Gallivanone</a:t>
            </a:r>
            <a:r>
              <a:rPr lang="en-US" sz="800" dirty="0">
                <a:solidFill>
                  <a:srgbClr val="666666"/>
                </a:solidFill>
              </a:rPr>
              <a:t>, Matteo </a:t>
            </a:r>
            <a:r>
              <a:rPr lang="en-US" sz="800" dirty="0" err="1">
                <a:solidFill>
                  <a:srgbClr val="666666"/>
                </a:solidFill>
              </a:rPr>
              <a:t>Interlenghi</a:t>
            </a:r>
            <a:r>
              <a:rPr lang="en-US" sz="800" dirty="0">
                <a:solidFill>
                  <a:srgbClr val="666666"/>
                </a:solidFill>
              </a:rPr>
              <a:t>, Daniela </a:t>
            </a:r>
            <a:r>
              <a:rPr lang="en-US" sz="800" dirty="0" err="1">
                <a:solidFill>
                  <a:srgbClr val="666666"/>
                </a:solidFill>
              </a:rPr>
              <a:t>D’Ambrosio</a:t>
            </a:r>
            <a:r>
              <a:rPr lang="en-US" sz="800" dirty="0">
                <a:solidFill>
                  <a:srgbClr val="666666"/>
                </a:solidFill>
              </a:rPr>
              <a:t>, Giuseppe </a:t>
            </a:r>
            <a:r>
              <a:rPr lang="en-US" sz="800" dirty="0" err="1">
                <a:solidFill>
                  <a:srgbClr val="666666"/>
                </a:solidFill>
              </a:rPr>
              <a:t>Trifirò</a:t>
            </a:r>
            <a:r>
              <a:rPr lang="en-US" sz="800" dirty="0">
                <a:solidFill>
                  <a:srgbClr val="666666"/>
                </a:solidFill>
              </a:rPr>
              <a:t>, and Isabella Castiglioni, “Parameters Influencing PET Imaging Features: A Phantom Study with Irregular and Heterogeneous Synthetic Lesions,” Contrast Media &amp; Molecular Imaging, vol. </a:t>
            </a:r>
            <a:r>
              <a:rPr lang="en-US" sz="800">
                <a:solidFill>
                  <a:srgbClr val="666666"/>
                </a:solidFill>
              </a:rPr>
              <a:t>2018</a:t>
            </a:r>
            <a:endParaRPr lang="en-US" sz="800" dirty="0">
              <a:solidFill>
                <a:srgbClr val="666666"/>
              </a:solidFill>
            </a:endParaRPr>
          </a:p>
          <a:p>
            <a:pPr marL="127000" indent="0">
              <a:buNone/>
            </a:pPr>
            <a:r>
              <a:rPr lang="it-IT" sz="800" dirty="0">
                <a:solidFill>
                  <a:srgbClr val="666666"/>
                </a:solidFill>
              </a:rPr>
              <a:t>[3]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[4]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[5]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24</a:t>
            </a:fld>
            <a:endParaRPr lang="it-IT"/>
          </a:p>
        </p:txBody>
      </p:sp>
    </p:spTree>
    <p:extLst>
      <p:ext uri="{BB962C8B-B14F-4D97-AF65-F5344CB8AC3E}">
        <p14:creationId xmlns:p14="http://schemas.microsoft.com/office/powerpoint/2010/main" val="813241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38</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a:blip r:embed="rId4"/>
          <a:stretch>
            <a:fillRect/>
          </a:stretch>
        </p:blipFill>
        <p:spPr>
          <a:xfrm>
            <a:off x="222232" y="1052232"/>
            <a:ext cx="4146970" cy="3039035"/>
          </a:xfrm>
          <a:prstGeom prst="rect">
            <a:avLst/>
          </a:prstGeom>
        </p:spPr>
      </p:pic>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41</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43</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47</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48</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49</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169277"/>
          </a:xfrm>
          <a:prstGeom prst="rect">
            <a:avLst/>
          </a:prstGeom>
          <a:noFill/>
        </p:spPr>
        <p:txBody>
          <a:bodyPr wrap="square" rtlCol="0">
            <a:spAutoFit/>
          </a:bodyPr>
          <a:lstStyle/>
          <a:p>
            <a:r>
              <a:rPr lang="it-IT" sz="500" dirty="0">
                <a:latin typeface="Georgia" panose="02040502050405020303" pitchFamily="18" charset="0"/>
              </a:rPr>
              <a:t>Fig. 2 </a:t>
            </a:r>
            <a:r>
              <a:rPr lang="it-IT" sz="500" dirty="0" err="1">
                <a:latin typeface="Georgia" panose="02040502050405020303" pitchFamily="18" charset="0"/>
              </a:rPr>
              <a:t>Radiomics</a:t>
            </a:r>
            <a:r>
              <a:rPr lang="it-IT" sz="5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50</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a:p>
            <a:pPr>
              <a:buClr>
                <a:srgbClr val="666666"/>
              </a:buClr>
              <a:buFontTx/>
              <a:buChar char="-"/>
            </a:pPr>
            <a:r>
              <a:rPr lang="en" dirty="0">
                <a:solidFill>
                  <a:srgbClr val="666666"/>
                </a:solidFill>
              </a:rPr>
              <a:t>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1808</TotalTime>
  <Words>1936</Words>
  <Application>Microsoft Macintosh PowerPoint</Application>
  <PresentationFormat>Presentazione su schermo (16:9)</PresentationFormat>
  <Paragraphs>331</Paragraphs>
  <Slides>55</Slides>
  <Notes>50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55</vt:i4>
      </vt:variant>
    </vt:vector>
  </HeadingPairs>
  <TitlesOfParts>
    <vt:vector size="62" baseType="lpstr">
      <vt:lpstr>Cambria Math</vt:lpstr>
      <vt:lpstr>Calibri</vt:lpstr>
      <vt:lpstr>Nunito Sans</vt:lpstr>
      <vt:lpstr>Wingdings</vt:lpstr>
      <vt:lpstr>Arial</vt:lpstr>
      <vt:lpstr>Georgia</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2. Feature extraction</vt:lpstr>
      <vt:lpstr>Presentazione standard di PowerPoint</vt:lpstr>
      <vt:lpstr>Presentazione standard di PowerPoint</vt:lpstr>
      <vt:lpstr>Features extracted  GLCM (Gray Level Co-Occurence Matrix):9/59 This matrix quantifies the number of times that the combinations of level dimensions occur in two pixels. They are: energy, contrast, dissimalrity, homogeneity, correlation, autocorrelation, variance, sum average and entropy.   GLRLM (Gray Level Run Lenght Matrix): 13/59 It quantifies the lenght of number of consecutive pixels for each level of gray long one level dimension.   Both GLCM and GLRLM are rotation dependent.   </vt:lpstr>
      <vt:lpstr>Presentazione standard di PowerPoint</vt:lpstr>
      <vt:lpstr>4. Feature selection</vt:lpstr>
      <vt:lpstr>Presentazione standard di PowerPoint</vt:lpstr>
      <vt:lpstr>Presentazione standard di PowerPoint</vt:lpstr>
      <vt:lpstr>4. Classification model</vt:lpstr>
      <vt:lpstr>Presentazione standard di PowerPoint</vt:lpstr>
      <vt:lpstr>Presentazione standard di PowerPoint</vt:lpstr>
      <vt:lpstr>Presentazione standard di PowerPoint</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ema carnati</cp:lastModifiedBy>
  <cp:revision>150</cp:revision>
  <dcterms:modified xsi:type="dcterms:W3CDTF">2019-04-09T15:54:46Z</dcterms:modified>
</cp:coreProperties>
</file>